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555" r:id="rId2"/>
    <p:sldId id="556" r:id="rId3"/>
    <p:sldId id="558" r:id="rId4"/>
    <p:sldId id="595" r:id="rId5"/>
    <p:sldId id="559" r:id="rId6"/>
    <p:sldId id="586" r:id="rId7"/>
    <p:sldId id="557" r:id="rId8"/>
    <p:sldId id="561" r:id="rId9"/>
    <p:sldId id="562" r:id="rId10"/>
    <p:sldId id="585" r:id="rId11"/>
    <p:sldId id="584" r:id="rId12"/>
    <p:sldId id="590" r:id="rId13"/>
    <p:sldId id="596" r:id="rId14"/>
    <p:sldId id="591" r:id="rId15"/>
    <p:sldId id="592" r:id="rId16"/>
    <p:sldId id="593" r:id="rId17"/>
    <p:sldId id="594" r:id="rId18"/>
    <p:sldId id="579" r:id="rId19"/>
    <p:sldId id="544" r:id="rId20"/>
    <p:sldId id="580" r:id="rId21"/>
    <p:sldId id="549" r:id="rId22"/>
    <p:sldId id="550" r:id="rId23"/>
    <p:sldId id="551" r:id="rId24"/>
    <p:sldId id="581" r:id="rId25"/>
    <p:sldId id="545" r:id="rId26"/>
    <p:sldId id="546" r:id="rId27"/>
    <p:sldId id="547" r:id="rId28"/>
    <p:sldId id="548" r:id="rId29"/>
    <p:sldId id="582" r:id="rId30"/>
    <p:sldId id="488" r:id="rId31"/>
    <p:sldId id="489" r:id="rId32"/>
    <p:sldId id="543" r:id="rId33"/>
    <p:sldId id="552" r:id="rId34"/>
    <p:sldId id="553" r:id="rId35"/>
    <p:sldId id="554" r:id="rId36"/>
    <p:sldId id="583" r:id="rId37"/>
    <p:sldId id="564" r:id="rId38"/>
    <p:sldId id="563" r:id="rId39"/>
    <p:sldId id="565" r:id="rId40"/>
    <p:sldId id="566" r:id="rId41"/>
    <p:sldId id="567" r:id="rId42"/>
    <p:sldId id="568" r:id="rId43"/>
    <p:sldId id="569" r:id="rId44"/>
    <p:sldId id="570" r:id="rId45"/>
    <p:sldId id="588" r:id="rId46"/>
    <p:sldId id="589" r:id="rId47"/>
    <p:sldId id="572" r:id="rId48"/>
    <p:sldId id="573" r:id="rId49"/>
    <p:sldId id="574" r:id="rId50"/>
    <p:sldId id="575" r:id="rId51"/>
    <p:sldId id="576" r:id="rId52"/>
    <p:sldId id="577" r:id="rId53"/>
  </p:sldIdLst>
  <p:sldSz cx="12192000" cy="6858000"/>
  <p:notesSz cx="6858000" cy="9144000"/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>
          <p15:clr>
            <a:srgbClr val="A4A3A4"/>
          </p15:clr>
        </p15:guide>
        <p15:guide id="2" pos="388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" initials="S" lastIdx="1" clrIdx="0"/>
  <p:cmAuthor id="2" name="China" initials="C" lastIdx="1" clrIdx="1">
    <p:extLst>
      <p:ext uri="{19B8F6BF-5375-455C-9EA6-DF929625EA0E}">
        <p15:presenceInfo xmlns:p15="http://schemas.microsoft.com/office/powerpoint/2012/main" userId="fdcacdb0f7f9a2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6D7A"/>
    <a:srgbClr val="33C3AB"/>
    <a:srgbClr val="364555"/>
    <a:srgbClr val="FCB030"/>
    <a:srgbClr val="EB5F56"/>
    <a:srgbClr val="EC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2"/>
      </p:cViewPr>
      <p:guideLst>
        <p:guide orient="horz" pos="2141"/>
        <p:guide pos="3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F057F-C503-4354-B656-01B5AEED573D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DE23D-E1A6-4E23-893A-432587B374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64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 开场白</a:t>
            </a:r>
          </a:p>
        </p:txBody>
      </p:sp>
    </p:spTree>
    <p:extLst>
      <p:ext uri="{BB962C8B-B14F-4D97-AF65-F5344CB8AC3E}">
        <p14:creationId xmlns:p14="http://schemas.microsoft.com/office/powerpoint/2010/main" val="3057808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941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836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642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453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71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33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022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56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17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309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245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055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20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79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369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5787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85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216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5013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245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184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4566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2658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094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0795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3010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7785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541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519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88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197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302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379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4</a:t>
            </a:r>
            <a:r>
              <a:rPr lang="zh-CN" altLang="en-US"/>
              <a:t>、 课程目标</a:t>
            </a:r>
          </a:p>
        </p:txBody>
      </p:sp>
    </p:spTree>
    <p:extLst>
      <p:ext uri="{BB962C8B-B14F-4D97-AF65-F5344CB8AC3E}">
        <p14:creationId xmlns:p14="http://schemas.microsoft.com/office/powerpoint/2010/main" val="1575025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lain"/>
            </a:pPr>
            <a:r>
              <a:rPr lang="en-US" altLang="zh-CN" baseline="0"/>
              <a:t>RecyclerView </a:t>
            </a:r>
            <a:r>
              <a:rPr lang="zh-CN" altLang="en-US" baseline="0"/>
              <a:t>一般作为列表控件 存在于界面中。他的很</a:t>
            </a:r>
            <a:r>
              <a:rPr lang="zh-CN" altLang="en-US" sz="16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诸多优异的性能   </a:t>
            </a:r>
            <a:r>
              <a:rPr lang="zh-CN" altLang="en-US" baseline="0"/>
              <a:t>比如  加载大量数据不发生卡顿，展示任意的界面需求和动画</a:t>
            </a:r>
            <a:endParaRPr lang="en-US" altLang="zh-CN" baseline="0"/>
          </a:p>
          <a:p>
            <a:pPr marL="342900" indent="-342900">
              <a:buAutoNum type="arabicPlain"/>
            </a:pPr>
            <a:r>
              <a:rPr lang="zh-CN" altLang="en-US" baseline="0"/>
              <a:t>那他是怎么做到的呢， 这一切都脱不开 这两个角色 一个是 回收池  一个是  适配器。</a:t>
            </a:r>
            <a:endParaRPr lang="en-US" altLang="zh-CN" baseline="0"/>
          </a:p>
          <a:p>
            <a:pPr marL="342900" indent="-342900">
              <a:buAutoNum type="arabicPlain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41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285721"/>
            <a:ext cx="380966" cy="5714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矩形 1"/>
          <p:cNvSpPr/>
          <p:nvPr userDrawn="1"/>
        </p:nvSpPr>
        <p:spPr>
          <a:xfrm>
            <a:off x="1" y="285721"/>
            <a:ext cx="380966" cy="5714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380967" y="274630"/>
            <a:ext cx="11430278" cy="582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175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285720"/>
            <a:ext cx="380961" cy="5714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矩形 1"/>
          <p:cNvSpPr/>
          <p:nvPr userDrawn="1"/>
        </p:nvSpPr>
        <p:spPr>
          <a:xfrm>
            <a:off x="1" y="285720"/>
            <a:ext cx="380961" cy="571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80961" y="274631"/>
            <a:ext cx="11430121" cy="582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单击此处编辑标题样式</a:t>
            </a:r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897312" y="1181070"/>
            <a:ext cx="10397376" cy="5200601"/>
          </a:xfrm>
          <a:prstGeom prst="rect">
            <a:avLst/>
          </a:prstGeom>
        </p:spPr>
        <p:txBody>
          <a:bodyPr/>
          <a:lstStyle>
            <a:lvl1pPr marL="457017" indent="-457017">
              <a:buClr>
                <a:srgbClr val="1577BA"/>
              </a:buClr>
              <a:buFont typeface="Arial" panose="020B0604020202020204" pitchFamily="34" charset="0"/>
              <a:buChar char="•"/>
              <a:defRPr lang="zh-CN" altLang="en-US" sz="3387" b="0" kern="1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>
              <a:defRPr sz="2540"/>
            </a:lvl2pPr>
          </a:lstStyle>
          <a:p>
            <a:pPr marL="457017" lvl="0" indent="-457017" algn="l" defTabSz="1218824" rtl="0" eaLnBrk="1" latinLnBrk="0" hangingPunct="1">
              <a:lnSpc>
                <a:spcPct val="150000"/>
              </a:lnSpc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0655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45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92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562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B5593B8-22E2-46F9-91A6-F313B203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5554BED-F445-4F0E-9891-BC3CE9C04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AA24DFD-E769-4DCE-BA8F-B26DA0982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15AD33A-AD5E-4623-B0D2-824106B4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4B2FBED-DC87-44FE-B2C7-60CFDB3E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89637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9914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12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70B"/>
              </a:gs>
              <a:gs pos="100000">
                <a:srgbClr val="E5008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6"/>
          <p:cNvSpPr txBox="1"/>
          <p:nvPr userDrawn="1"/>
        </p:nvSpPr>
        <p:spPr>
          <a:xfrm>
            <a:off x="3020404" y="5190809"/>
            <a:ext cx="2560832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关注微信公众号查看使用教程和免费领取图标、模板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82" y="3850122"/>
            <a:ext cx="1993173" cy="1993173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6585601" y="3794362"/>
            <a:ext cx="4875773" cy="636304"/>
            <a:chOff x="721513" y="4633411"/>
            <a:chExt cx="4875773" cy="636304"/>
          </a:xfrm>
        </p:grpSpPr>
        <p:sp>
          <p:nvSpPr>
            <p:cNvPr id="11" name="椭圆 10"/>
            <p:cNvSpPr/>
            <p:nvPr/>
          </p:nvSpPr>
          <p:spPr>
            <a:xfrm>
              <a:off x="721513" y="463341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893071" y="4788474"/>
              <a:ext cx="293189" cy="334051"/>
              <a:chOff x="1807" y="2337"/>
              <a:chExt cx="574" cy="654"/>
            </a:xfrm>
            <a:solidFill>
              <a:schemeClr val="bg1"/>
            </a:solidFill>
          </p:grpSpPr>
          <p:sp>
            <p:nvSpPr>
              <p:cNvPr id="14" name="Freeform 5"/>
              <p:cNvSpPr/>
              <p:nvPr/>
            </p:nvSpPr>
            <p:spPr bwMode="auto">
              <a:xfrm>
                <a:off x="1852" y="2337"/>
                <a:ext cx="529" cy="654"/>
              </a:xfrm>
              <a:custGeom>
                <a:avLst/>
                <a:gdLst>
                  <a:gd name="T0" fmla="*/ 2355 w 2387"/>
                  <a:gd name="T1" fmla="*/ 0 h 2947"/>
                  <a:gd name="T2" fmla="*/ 2386 w 2387"/>
                  <a:gd name="T3" fmla="*/ 811 h 2947"/>
                  <a:gd name="T4" fmla="*/ 2343 w 2387"/>
                  <a:gd name="T5" fmla="*/ 855 h 2947"/>
                  <a:gd name="T6" fmla="*/ 2327 w 2387"/>
                  <a:gd name="T7" fmla="*/ 855 h 2947"/>
                  <a:gd name="T8" fmla="*/ 2284 w 2387"/>
                  <a:gd name="T9" fmla="*/ 821 h 2947"/>
                  <a:gd name="T10" fmla="*/ 2097 w 2387"/>
                  <a:gd name="T11" fmla="*/ 406 h 2947"/>
                  <a:gd name="T12" fmla="*/ 1770 w 2387"/>
                  <a:gd name="T13" fmla="*/ 306 h 2947"/>
                  <a:gd name="T14" fmla="*/ 1504 w 2387"/>
                  <a:gd name="T15" fmla="*/ 306 h 2947"/>
                  <a:gd name="T16" fmla="*/ 1462 w 2387"/>
                  <a:gd name="T17" fmla="*/ 349 h 2947"/>
                  <a:gd name="T18" fmla="*/ 1462 w 2387"/>
                  <a:gd name="T19" fmla="*/ 2484 h 2947"/>
                  <a:gd name="T20" fmla="*/ 1524 w 2387"/>
                  <a:gd name="T21" fmla="*/ 2780 h 2947"/>
                  <a:gd name="T22" fmla="*/ 1527 w 2387"/>
                  <a:gd name="T23" fmla="*/ 2784 h 2947"/>
                  <a:gd name="T24" fmla="*/ 1766 w 2387"/>
                  <a:gd name="T25" fmla="*/ 2862 h 2947"/>
                  <a:gd name="T26" fmla="*/ 1806 w 2387"/>
                  <a:gd name="T27" fmla="*/ 2905 h 2947"/>
                  <a:gd name="T28" fmla="*/ 1763 w 2387"/>
                  <a:gd name="T29" fmla="*/ 2947 h 2947"/>
                  <a:gd name="T30" fmla="*/ 639 w 2387"/>
                  <a:gd name="T31" fmla="*/ 2947 h 2947"/>
                  <a:gd name="T32" fmla="*/ 597 w 2387"/>
                  <a:gd name="T33" fmla="*/ 2905 h 2947"/>
                  <a:gd name="T34" fmla="*/ 636 w 2387"/>
                  <a:gd name="T35" fmla="*/ 2862 h 2947"/>
                  <a:gd name="T36" fmla="*/ 859 w 2387"/>
                  <a:gd name="T37" fmla="*/ 2769 h 2947"/>
                  <a:gd name="T38" fmla="*/ 865 w 2387"/>
                  <a:gd name="T39" fmla="*/ 2762 h 2947"/>
                  <a:gd name="T40" fmla="*/ 926 w 2387"/>
                  <a:gd name="T41" fmla="*/ 2433 h 2947"/>
                  <a:gd name="T42" fmla="*/ 926 w 2387"/>
                  <a:gd name="T43" fmla="*/ 349 h 2947"/>
                  <a:gd name="T44" fmla="*/ 883 w 2387"/>
                  <a:gd name="T45" fmla="*/ 306 h 2947"/>
                  <a:gd name="T46" fmla="*/ 618 w 2387"/>
                  <a:gd name="T47" fmla="*/ 306 h 2947"/>
                  <a:gd name="T48" fmla="*/ 292 w 2387"/>
                  <a:gd name="T49" fmla="*/ 405 h 2947"/>
                  <a:gd name="T50" fmla="*/ 290 w 2387"/>
                  <a:gd name="T51" fmla="*/ 406 h 2947"/>
                  <a:gd name="T52" fmla="*/ 103 w 2387"/>
                  <a:gd name="T53" fmla="*/ 819 h 2947"/>
                  <a:gd name="T54" fmla="*/ 61 w 2387"/>
                  <a:gd name="T55" fmla="*/ 854 h 2947"/>
                  <a:gd name="T56" fmla="*/ 44 w 2387"/>
                  <a:gd name="T57" fmla="*/ 854 h 2947"/>
                  <a:gd name="T58" fmla="*/ 2 w 2387"/>
                  <a:gd name="T59" fmla="*/ 809 h 2947"/>
                  <a:gd name="T60" fmla="*/ 31 w 2387"/>
                  <a:gd name="T61" fmla="*/ 41 h 2947"/>
                  <a:gd name="T62" fmla="*/ 74 w 2387"/>
                  <a:gd name="T63" fmla="*/ 0 h 2947"/>
                  <a:gd name="T64" fmla="*/ 2355 w 2387"/>
                  <a:gd name="T65" fmla="*/ 0 h 2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87" h="2947">
                    <a:moveTo>
                      <a:pt x="2355" y="0"/>
                    </a:moveTo>
                    <a:cubicBezTo>
                      <a:pt x="2386" y="811"/>
                      <a:pt x="2386" y="811"/>
                      <a:pt x="2386" y="811"/>
                    </a:cubicBezTo>
                    <a:cubicBezTo>
                      <a:pt x="2387" y="836"/>
                      <a:pt x="2368" y="855"/>
                      <a:pt x="2343" y="855"/>
                    </a:cubicBezTo>
                    <a:cubicBezTo>
                      <a:pt x="2327" y="855"/>
                      <a:pt x="2327" y="855"/>
                      <a:pt x="2327" y="855"/>
                    </a:cubicBezTo>
                    <a:cubicBezTo>
                      <a:pt x="2305" y="855"/>
                      <a:pt x="2289" y="840"/>
                      <a:pt x="2284" y="821"/>
                    </a:cubicBezTo>
                    <a:cubicBezTo>
                      <a:pt x="2241" y="608"/>
                      <a:pt x="2179" y="470"/>
                      <a:pt x="2097" y="406"/>
                    </a:cubicBezTo>
                    <a:cubicBezTo>
                      <a:pt x="2022" y="339"/>
                      <a:pt x="2007" y="306"/>
                      <a:pt x="1770" y="306"/>
                    </a:cubicBezTo>
                    <a:cubicBezTo>
                      <a:pt x="1504" y="306"/>
                      <a:pt x="1504" y="306"/>
                      <a:pt x="1504" y="306"/>
                    </a:cubicBezTo>
                    <a:cubicBezTo>
                      <a:pt x="1480" y="306"/>
                      <a:pt x="1462" y="326"/>
                      <a:pt x="1462" y="349"/>
                    </a:cubicBezTo>
                    <a:cubicBezTo>
                      <a:pt x="1462" y="2484"/>
                      <a:pt x="1462" y="2484"/>
                      <a:pt x="1462" y="2484"/>
                    </a:cubicBezTo>
                    <a:cubicBezTo>
                      <a:pt x="1462" y="2638"/>
                      <a:pt x="1483" y="2736"/>
                      <a:pt x="1524" y="2780"/>
                    </a:cubicBezTo>
                    <a:cubicBezTo>
                      <a:pt x="1527" y="2784"/>
                      <a:pt x="1527" y="2784"/>
                      <a:pt x="1527" y="2784"/>
                    </a:cubicBezTo>
                    <a:cubicBezTo>
                      <a:pt x="1575" y="2823"/>
                      <a:pt x="1640" y="2849"/>
                      <a:pt x="1766" y="2862"/>
                    </a:cubicBezTo>
                    <a:cubicBezTo>
                      <a:pt x="1789" y="2864"/>
                      <a:pt x="1806" y="2884"/>
                      <a:pt x="1806" y="2905"/>
                    </a:cubicBezTo>
                    <a:cubicBezTo>
                      <a:pt x="1806" y="2929"/>
                      <a:pt x="1786" y="2947"/>
                      <a:pt x="1763" y="2947"/>
                    </a:cubicBezTo>
                    <a:cubicBezTo>
                      <a:pt x="639" y="2947"/>
                      <a:pt x="639" y="2947"/>
                      <a:pt x="639" y="2947"/>
                    </a:cubicBezTo>
                    <a:cubicBezTo>
                      <a:pt x="615" y="2947"/>
                      <a:pt x="597" y="2928"/>
                      <a:pt x="597" y="2905"/>
                    </a:cubicBezTo>
                    <a:cubicBezTo>
                      <a:pt x="597" y="2882"/>
                      <a:pt x="613" y="2864"/>
                      <a:pt x="636" y="2862"/>
                    </a:cubicBezTo>
                    <a:cubicBezTo>
                      <a:pt x="762" y="2849"/>
                      <a:pt x="823" y="2818"/>
                      <a:pt x="859" y="2769"/>
                    </a:cubicBezTo>
                    <a:cubicBezTo>
                      <a:pt x="860" y="2767"/>
                      <a:pt x="862" y="2764"/>
                      <a:pt x="865" y="2762"/>
                    </a:cubicBezTo>
                    <a:cubicBezTo>
                      <a:pt x="906" y="2726"/>
                      <a:pt x="926" y="2617"/>
                      <a:pt x="926" y="2433"/>
                    </a:cubicBezTo>
                    <a:cubicBezTo>
                      <a:pt x="926" y="349"/>
                      <a:pt x="926" y="349"/>
                      <a:pt x="926" y="349"/>
                    </a:cubicBezTo>
                    <a:cubicBezTo>
                      <a:pt x="926" y="324"/>
                      <a:pt x="906" y="306"/>
                      <a:pt x="883" y="306"/>
                    </a:cubicBezTo>
                    <a:cubicBezTo>
                      <a:pt x="618" y="306"/>
                      <a:pt x="618" y="306"/>
                      <a:pt x="618" y="306"/>
                    </a:cubicBezTo>
                    <a:cubicBezTo>
                      <a:pt x="382" y="306"/>
                      <a:pt x="366" y="339"/>
                      <a:pt x="292" y="405"/>
                    </a:cubicBezTo>
                    <a:cubicBezTo>
                      <a:pt x="290" y="406"/>
                      <a:pt x="290" y="406"/>
                      <a:pt x="290" y="406"/>
                    </a:cubicBezTo>
                    <a:cubicBezTo>
                      <a:pt x="208" y="470"/>
                      <a:pt x="146" y="608"/>
                      <a:pt x="103" y="819"/>
                    </a:cubicBezTo>
                    <a:cubicBezTo>
                      <a:pt x="98" y="839"/>
                      <a:pt x="82" y="854"/>
                      <a:pt x="61" y="854"/>
                    </a:cubicBezTo>
                    <a:cubicBezTo>
                      <a:pt x="44" y="854"/>
                      <a:pt x="44" y="854"/>
                      <a:pt x="44" y="854"/>
                    </a:cubicBezTo>
                    <a:cubicBezTo>
                      <a:pt x="20" y="854"/>
                      <a:pt x="0" y="834"/>
                      <a:pt x="2" y="809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3" y="18"/>
                      <a:pt x="51" y="0"/>
                      <a:pt x="74" y="0"/>
                    </a:cubicBezTo>
                    <a:cubicBezTo>
                      <a:pt x="2355" y="0"/>
                      <a:pt x="2355" y="0"/>
                      <a:pt x="23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 6"/>
              <p:cNvSpPr/>
              <p:nvPr/>
            </p:nvSpPr>
            <p:spPr bwMode="auto">
              <a:xfrm>
                <a:off x="1807" y="2770"/>
                <a:ext cx="179" cy="221"/>
              </a:xfrm>
              <a:custGeom>
                <a:avLst/>
                <a:gdLst>
                  <a:gd name="T0" fmla="*/ 798 w 808"/>
                  <a:gd name="T1" fmla="*/ 2 h 998"/>
                  <a:gd name="T2" fmla="*/ 808 w 808"/>
                  <a:gd name="T3" fmla="*/ 276 h 998"/>
                  <a:gd name="T4" fmla="*/ 793 w 808"/>
                  <a:gd name="T5" fmla="*/ 290 h 998"/>
                  <a:gd name="T6" fmla="*/ 788 w 808"/>
                  <a:gd name="T7" fmla="*/ 290 h 998"/>
                  <a:gd name="T8" fmla="*/ 773 w 808"/>
                  <a:gd name="T9" fmla="*/ 279 h 998"/>
                  <a:gd name="T10" fmla="*/ 709 w 808"/>
                  <a:gd name="T11" fmla="*/ 140 h 998"/>
                  <a:gd name="T12" fmla="*/ 598 w 808"/>
                  <a:gd name="T13" fmla="*/ 105 h 998"/>
                  <a:gd name="T14" fmla="*/ 508 w 808"/>
                  <a:gd name="T15" fmla="*/ 105 h 998"/>
                  <a:gd name="T16" fmla="*/ 493 w 808"/>
                  <a:gd name="T17" fmla="*/ 120 h 998"/>
                  <a:gd name="T18" fmla="*/ 493 w 808"/>
                  <a:gd name="T19" fmla="*/ 841 h 998"/>
                  <a:gd name="T20" fmla="*/ 514 w 808"/>
                  <a:gd name="T21" fmla="*/ 941 h 998"/>
                  <a:gd name="T22" fmla="*/ 516 w 808"/>
                  <a:gd name="T23" fmla="*/ 942 h 998"/>
                  <a:gd name="T24" fmla="*/ 596 w 808"/>
                  <a:gd name="T25" fmla="*/ 969 h 998"/>
                  <a:gd name="T26" fmla="*/ 609 w 808"/>
                  <a:gd name="T27" fmla="*/ 983 h 998"/>
                  <a:gd name="T28" fmla="*/ 595 w 808"/>
                  <a:gd name="T29" fmla="*/ 998 h 998"/>
                  <a:gd name="T30" fmla="*/ 215 w 808"/>
                  <a:gd name="T31" fmla="*/ 998 h 998"/>
                  <a:gd name="T32" fmla="*/ 200 w 808"/>
                  <a:gd name="T33" fmla="*/ 983 h 998"/>
                  <a:gd name="T34" fmla="*/ 213 w 808"/>
                  <a:gd name="T35" fmla="*/ 969 h 998"/>
                  <a:gd name="T36" fmla="*/ 288 w 808"/>
                  <a:gd name="T37" fmla="*/ 937 h 998"/>
                  <a:gd name="T38" fmla="*/ 290 w 808"/>
                  <a:gd name="T39" fmla="*/ 936 h 998"/>
                  <a:gd name="T40" fmla="*/ 311 w 808"/>
                  <a:gd name="T41" fmla="*/ 824 h 998"/>
                  <a:gd name="T42" fmla="*/ 311 w 808"/>
                  <a:gd name="T43" fmla="*/ 122 h 998"/>
                  <a:gd name="T44" fmla="*/ 297 w 808"/>
                  <a:gd name="T45" fmla="*/ 107 h 998"/>
                  <a:gd name="T46" fmla="*/ 206 w 808"/>
                  <a:gd name="T47" fmla="*/ 107 h 998"/>
                  <a:gd name="T48" fmla="*/ 97 w 808"/>
                  <a:gd name="T49" fmla="*/ 140 h 998"/>
                  <a:gd name="T50" fmla="*/ 34 w 808"/>
                  <a:gd name="T51" fmla="*/ 279 h 998"/>
                  <a:gd name="T52" fmla="*/ 20 w 808"/>
                  <a:gd name="T53" fmla="*/ 290 h 998"/>
                  <a:gd name="T54" fmla="*/ 15 w 808"/>
                  <a:gd name="T55" fmla="*/ 290 h 998"/>
                  <a:gd name="T56" fmla="*/ 0 w 808"/>
                  <a:gd name="T57" fmla="*/ 276 h 998"/>
                  <a:gd name="T58" fmla="*/ 10 w 808"/>
                  <a:gd name="T59" fmla="*/ 15 h 998"/>
                  <a:gd name="T60" fmla="*/ 25 w 808"/>
                  <a:gd name="T61" fmla="*/ 0 h 998"/>
                  <a:gd name="T62" fmla="*/ 798 w 808"/>
                  <a:gd name="T63" fmla="*/ 0 h 998"/>
                  <a:gd name="T64" fmla="*/ 798 w 808"/>
                  <a:gd name="T65" fmla="*/ 2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8" h="998">
                    <a:moveTo>
                      <a:pt x="798" y="2"/>
                    </a:moveTo>
                    <a:cubicBezTo>
                      <a:pt x="808" y="276"/>
                      <a:pt x="808" y="276"/>
                      <a:pt x="808" y="276"/>
                    </a:cubicBezTo>
                    <a:cubicBezTo>
                      <a:pt x="808" y="284"/>
                      <a:pt x="801" y="290"/>
                      <a:pt x="793" y="290"/>
                    </a:cubicBezTo>
                    <a:cubicBezTo>
                      <a:pt x="788" y="290"/>
                      <a:pt x="788" y="290"/>
                      <a:pt x="788" y="290"/>
                    </a:cubicBezTo>
                    <a:cubicBezTo>
                      <a:pt x="782" y="290"/>
                      <a:pt x="775" y="285"/>
                      <a:pt x="773" y="279"/>
                    </a:cubicBezTo>
                    <a:cubicBezTo>
                      <a:pt x="759" y="207"/>
                      <a:pt x="737" y="161"/>
                      <a:pt x="709" y="140"/>
                    </a:cubicBezTo>
                    <a:cubicBezTo>
                      <a:pt x="683" y="117"/>
                      <a:pt x="678" y="105"/>
                      <a:pt x="598" y="105"/>
                    </a:cubicBezTo>
                    <a:cubicBezTo>
                      <a:pt x="508" y="105"/>
                      <a:pt x="508" y="105"/>
                      <a:pt x="508" y="105"/>
                    </a:cubicBezTo>
                    <a:cubicBezTo>
                      <a:pt x="500" y="105"/>
                      <a:pt x="493" y="112"/>
                      <a:pt x="493" y="120"/>
                    </a:cubicBezTo>
                    <a:cubicBezTo>
                      <a:pt x="493" y="841"/>
                      <a:pt x="493" y="841"/>
                      <a:pt x="493" y="841"/>
                    </a:cubicBezTo>
                    <a:cubicBezTo>
                      <a:pt x="493" y="893"/>
                      <a:pt x="500" y="926"/>
                      <a:pt x="514" y="941"/>
                    </a:cubicBezTo>
                    <a:cubicBezTo>
                      <a:pt x="516" y="942"/>
                      <a:pt x="516" y="942"/>
                      <a:pt x="516" y="942"/>
                    </a:cubicBezTo>
                    <a:cubicBezTo>
                      <a:pt x="532" y="956"/>
                      <a:pt x="554" y="965"/>
                      <a:pt x="596" y="969"/>
                    </a:cubicBezTo>
                    <a:cubicBezTo>
                      <a:pt x="605" y="970"/>
                      <a:pt x="609" y="975"/>
                      <a:pt x="609" y="983"/>
                    </a:cubicBezTo>
                    <a:cubicBezTo>
                      <a:pt x="609" y="992"/>
                      <a:pt x="603" y="998"/>
                      <a:pt x="595" y="998"/>
                    </a:cubicBezTo>
                    <a:cubicBezTo>
                      <a:pt x="215" y="998"/>
                      <a:pt x="215" y="998"/>
                      <a:pt x="215" y="998"/>
                    </a:cubicBezTo>
                    <a:cubicBezTo>
                      <a:pt x="206" y="998"/>
                      <a:pt x="200" y="992"/>
                      <a:pt x="200" y="983"/>
                    </a:cubicBezTo>
                    <a:cubicBezTo>
                      <a:pt x="200" y="975"/>
                      <a:pt x="206" y="970"/>
                      <a:pt x="213" y="969"/>
                    </a:cubicBezTo>
                    <a:cubicBezTo>
                      <a:pt x="256" y="964"/>
                      <a:pt x="277" y="954"/>
                      <a:pt x="288" y="937"/>
                    </a:cubicBezTo>
                    <a:cubicBezTo>
                      <a:pt x="288" y="936"/>
                      <a:pt x="290" y="936"/>
                      <a:pt x="290" y="936"/>
                    </a:cubicBezTo>
                    <a:cubicBezTo>
                      <a:pt x="303" y="923"/>
                      <a:pt x="311" y="887"/>
                      <a:pt x="311" y="824"/>
                    </a:cubicBezTo>
                    <a:cubicBezTo>
                      <a:pt x="311" y="122"/>
                      <a:pt x="311" y="122"/>
                      <a:pt x="311" y="122"/>
                    </a:cubicBezTo>
                    <a:cubicBezTo>
                      <a:pt x="311" y="113"/>
                      <a:pt x="305" y="107"/>
                      <a:pt x="297" y="107"/>
                    </a:cubicBezTo>
                    <a:cubicBezTo>
                      <a:pt x="206" y="107"/>
                      <a:pt x="206" y="107"/>
                      <a:pt x="206" y="107"/>
                    </a:cubicBezTo>
                    <a:cubicBezTo>
                      <a:pt x="126" y="107"/>
                      <a:pt x="121" y="118"/>
                      <a:pt x="97" y="140"/>
                    </a:cubicBezTo>
                    <a:cubicBezTo>
                      <a:pt x="69" y="161"/>
                      <a:pt x="48" y="207"/>
                      <a:pt x="34" y="279"/>
                    </a:cubicBezTo>
                    <a:cubicBezTo>
                      <a:pt x="33" y="285"/>
                      <a:pt x="26" y="290"/>
                      <a:pt x="20" y="290"/>
                    </a:cubicBezTo>
                    <a:cubicBezTo>
                      <a:pt x="15" y="290"/>
                      <a:pt x="15" y="290"/>
                      <a:pt x="15" y="290"/>
                    </a:cubicBezTo>
                    <a:cubicBezTo>
                      <a:pt x="7" y="290"/>
                      <a:pt x="0" y="284"/>
                      <a:pt x="0" y="276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7"/>
                      <a:pt x="16" y="0"/>
                      <a:pt x="25" y="0"/>
                    </a:cubicBezTo>
                    <a:cubicBezTo>
                      <a:pt x="798" y="0"/>
                      <a:pt x="798" y="0"/>
                      <a:pt x="798" y="0"/>
                    </a:cubicBezTo>
                    <a:cubicBezTo>
                      <a:pt x="798" y="2"/>
                      <a:pt x="798" y="2"/>
                      <a:pt x="79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485040" y="474644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字体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微软雅黑，商用请自行购买。</a:t>
              </a: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6585601" y="2404534"/>
            <a:ext cx="4875773" cy="636304"/>
            <a:chOff x="721513" y="3784751"/>
            <a:chExt cx="4875773" cy="636304"/>
          </a:xfrm>
        </p:grpSpPr>
        <p:grpSp>
          <p:nvGrpSpPr>
            <p:cNvPr id="17" name="Group 13"/>
            <p:cNvGrpSpPr>
              <a:grpSpLocks noChangeAspect="1"/>
            </p:cNvGrpSpPr>
            <p:nvPr/>
          </p:nvGrpSpPr>
          <p:grpSpPr bwMode="auto">
            <a:xfrm>
              <a:off x="851381" y="3914439"/>
              <a:ext cx="376569" cy="376929"/>
              <a:chOff x="4850" y="777"/>
              <a:chExt cx="1045" cy="1046"/>
            </a:xfrm>
            <a:solidFill>
              <a:schemeClr val="bg1"/>
            </a:solidFill>
          </p:grpSpPr>
          <p:sp>
            <p:nvSpPr>
              <p:cNvPr id="20" name="Freeform 14"/>
              <p:cNvSpPr/>
              <p:nvPr/>
            </p:nvSpPr>
            <p:spPr bwMode="auto">
              <a:xfrm>
                <a:off x="5532" y="785"/>
                <a:ext cx="354" cy="356"/>
              </a:xfrm>
              <a:custGeom>
                <a:avLst/>
                <a:gdLst>
                  <a:gd name="T0" fmla="*/ 894 w 990"/>
                  <a:gd name="T1" fmla="*/ 469 h 994"/>
                  <a:gd name="T2" fmla="*/ 521 w 990"/>
                  <a:gd name="T3" fmla="*/ 96 h 994"/>
                  <a:gd name="T4" fmla="*/ 184 w 990"/>
                  <a:gd name="T5" fmla="*/ 98 h 994"/>
                  <a:gd name="T6" fmla="*/ 0 w 990"/>
                  <a:gd name="T7" fmla="*/ 282 h 994"/>
                  <a:gd name="T8" fmla="*/ 712 w 990"/>
                  <a:gd name="T9" fmla="*/ 994 h 994"/>
                  <a:gd name="T10" fmla="*/ 894 w 990"/>
                  <a:gd name="T11" fmla="*/ 813 h 994"/>
                  <a:gd name="T12" fmla="*/ 894 w 990"/>
                  <a:gd name="T13" fmla="*/ 469 h 994"/>
                  <a:gd name="T14" fmla="*/ 894 w 990"/>
                  <a:gd name="T15" fmla="*/ 469 h 994"/>
                  <a:gd name="T16" fmla="*/ 894 w 990"/>
                  <a:gd name="T17" fmla="*/ 469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0" h="994">
                    <a:moveTo>
                      <a:pt x="894" y="469"/>
                    </a:moveTo>
                    <a:cubicBezTo>
                      <a:pt x="521" y="96"/>
                      <a:pt x="521" y="96"/>
                      <a:pt x="521" y="96"/>
                    </a:cubicBezTo>
                    <a:cubicBezTo>
                      <a:pt x="426" y="0"/>
                      <a:pt x="280" y="2"/>
                      <a:pt x="184" y="98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712" y="994"/>
                      <a:pt x="712" y="994"/>
                      <a:pt x="712" y="994"/>
                    </a:cubicBezTo>
                    <a:cubicBezTo>
                      <a:pt x="894" y="813"/>
                      <a:pt x="894" y="813"/>
                      <a:pt x="894" y="813"/>
                    </a:cubicBezTo>
                    <a:cubicBezTo>
                      <a:pt x="990" y="715"/>
                      <a:pt x="987" y="564"/>
                      <a:pt x="894" y="469"/>
                    </a:cubicBezTo>
                    <a:cubicBezTo>
                      <a:pt x="894" y="469"/>
                      <a:pt x="894" y="469"/>
                      <a:pt x="894" y="469"/>
                    </a:cubicBezTo>
                    <a:cubicBezTo>
                      <a:pt x="894" y="469"/>
                      <a:pt x="894" y="469"/>
                      <a:pt x="894" y="4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15"/>
              <p:cNvSpPr/>
              <p:nvPr/>
            </p:nvSpPr>
            <p:spPr bwMode="auto">
              <a:xfrm>
                <a:off x="4869" y="1498"/>
                <a:ext cx="304" cy="309"/>
              </a:xfrm>
              <a:custGeom>
                <a:avLst/>
                <a:gdLst>
                  <a:gd name="T0" fmla="*/ 146 w 851"/>
                  <a:gd name="T1" fmla="*/ 0 h 861"/>
                  <a:gd name="T2" fmla="*/ 0 w 851"/>
                  <a:gd name="T3" fmla="*/ 672 h 861"/>
                  <a:gd name="T4" fmla="*/ 0 w 851"/>
                  <a:gd name="T5" fmla="*/ 677 h 861"/>
                  <a:gd name="T6" fmla="*/ 48 w 851"/>
                  <a:gd name="T7" fmla="*/ 808 h 861"/>
                  <a:gd name="T8" fmla="*/ 177 w 851"/>
                  <a:gd name="T9" fmla="*/ 856 h 861"/>
                  <a:gd name="T10" fmla="*/ 182 w 851"/>
                  <a:gd name="T11" fmla="*/ 856 h 861"/>
                  <a:gd name="T12" fmla="*/ 851 w 851"/>
                  <a:gd name="T13" fmla="*/ 708 h 861"/>
                  <a:gd name="T14" fmla="*/ 146 w 851"/>
                  <a:gd name="T15" fmla="*/ 0 h 861"/>
                  <a:gd name="T16" fmla="*/ 146 w 851"/>
                  <a:gd name="T17" fmla="*/ 0 h 861"/>
                  <a:gd name="T18" fmla="*/ 146 w 851"/>
                  <a:gd name="T19" fmla="*/ 0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1" h="861">
                    <a:moveTo>
                      <a:pt x="146" y="0"/>
                    </a:moveTo>
                    <a:cubicBezTo>
                      <a:pt x="110" y="53"/>
                      <a:pt x="63" y="282"/>
                      <a:pt x="0" y="672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725"/>
                      <a:pt x="17" y="772"/>
                      <a:pt x="48" y="808"/>
                    </a:cubicBezTo>
                    <a:cubicBezTo>
                      <a:pt x="77" y="844"/>
                      <a:pt x="132" y="861"/>
                      <a:pt x="177" y="856"/>
                    </a:cubicBezTo>
                    <a:cubicBezTo>
                      <a:pt x="182" y="856"/>
                      <a:pt x="182" y="856"/>
                      <a:pt x="182" y="856"/>
                    </a:cubicBezTo>
                    <a:cubicBezTo>
                      <a:pt x="557" y="796"/>
                      <a:pt x="782" y="749"/>
                      <a:pt x="851" y="708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6" y="0"/>
                      <a:pt x="146" y="0"/>
                      <a:pt x="1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reeform 16"/>
              <p:cNvSpPr/>
              <p:nvPr/>
            </p:nvSpPr>
            <p:spPr bwMode="auto">
              <a:xfrm>
                <a:off x="4952" y="916"/>
                <a:ext cx="816" cy="805"/>
              </a:xfrm>
              <a:custGeom>
                <a:avLst/>
                <a:gdLst>
                  <a:gd name="T0" fmla="*/ 803 w 816"/>
                  <a:gd name="T1" fmla="*/ 255 h 805"/>
                  <a:gd name="T2" fmla="*/ 549 w 816"/>
                  <a:gd name="T3" fmla="*/ 0 h 805"/>
                  <a:gd name="T4" fmla="*/ 421 w 816"/>
                  <a:gd name="T5" fmla="*/ 128 h 805"/>
                  <a:gd name="T6" fmla="*/ 421 w 816"/>
                  <a:gd name="T7" fmla="*/ 128 h 805"/>
                  <a:gd name="T8" fmla="*/ 166 w 816"/>
                  <a:gd name="T9" fmla="*/ 383 h 805"/>
                  <a:gd name="T10" fmla="*/ 166 w 816"/>
                  <a:gd name="T11" fmla="*/ 383 h 805"/>
                  <a:gd name="T12" fmla="*/ 0 w 816"/>
                  <a:gd name="T13" fmla="*/ 550 h 805"/>
                  <a:gd name="T14" fmla="*/ 255 w 816"/>
                  <a:gd name="T15" fmla="*/ 805 h 805"/>
                  <a:gd name="T16" fmla="*/ 317 w 816"/>
                  <a:gd name="T17" fmla="*/ 742 h 805"/>
                  <a:gd name="T18" fmla="*/ 317 w 816"/>
                  <a:gd name="T19" fmla="*/ 742 h 805"/>
                  <a:gd name="T20" fmla="*/ 687 w 816"/>
                  <a:gd name="T21" fmla="*/ 372 h 805"/>
                  <a:gd name="T22" fmla="*/ 816 w 816"/>
                  <a:gd name="T23" fmla="*/ 244 h 805"/>
                  <a:gd name="T24" fmla="*/ 803 w 816"/>
                  <a:gd name="T25" fmla="*/ 255 h 805"/>
                  <a:gd name="T26" fmla="*/ 803 w 816"/>
                  <a:gd name="T27" fmla="*/ 255 h 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16" h="805">
                    <a:moveTo>
                      <a:pt x="803" y="255"/>
                    </a:moveTo>
                    <a:lnTo>
                      <a:pt x="549" y="0"/>
                    </a:lnTo>
                    <a:lnTo>
                      <a:pt x="421" y="128"/>
                    </a:lnTo>
                    <a:lnTo>
                      <a:pt x="421" y="128"/>
                    </a:lnTo>
                    <a:lnTo>
                      <a:pt x="166" y="383"/>
                    </a:lnTo>
                    <a:lnTo>
                      <a:pt x="166" y="383"/>
                    </a:lnTo>
                    <a:lnTo>
                      <a:pt x="0" y="550"/>
                    </a:lnTo>
                    <a:lnTo>
                      <a:pt x="255" y="805"/>
                    </a:lnTo>
                    <a:lnTo>
                      <a:pt x="317" y="742"/>
                    </a:lnTo>
                    <a:lnTo>
                      <a:pt x="317" y="742"/>
                    </a:lnTo>
                    <a:lnTo>
                      <a:pt x="687" y="372"/>
                    </a:lnTo>
                    <a:lnTo>
                      <a:pt x="816" y="244"/>
                    </a:lnTo>
                    <a:lnTo>
                      <a:pt x="803" y="255"/>
                    </a:lnTo>
                    <a:lnTo>
                      <a:pt x="803" y="2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Freeform 17"/>
              <p:cNvSpPr/>
              <p:nvPr/>
            </p:nvSpPr>
            <p:spPr bwMode="auto">
              <a:xfrm>
                <a:off x="4850" y="777"/>
                <a:ext cx="493" cy="492"/>
              </a:xfrm>
              <a:custGeom>
                <a:avLst/>
                <a:gdLst>
                  <a:gd name="T0" fmla="*/ 810 w 1379"/>
                  <a:gd name="T1" fmla="*/ 96 h 1375"/>
                  <a:gd name="T2" fmla="*/ 473 w 1379"/>
                  <a:gd name="T3" fmla="*/ 96 h 1375"/>
                  <a:gd name="T4" fmla="*/ 96 w 1379"/>
                  <a:gd name="T5" fmla="*/ 476 h 1375"/>
                  <a:gd name="T6" fmla="*/ 100 w 1379"/>
                  <a:gd name="T7" fmla="*/ 808 h 1375"/>
                  <a:gd name="T8" fmla="*/ 225 w 1379"/>
                  <a:gd name="T9" fmla="*/ 932 h 1375"/>
                  <a:gd name="T10" fmla="*/ 607 w 1379"/>
                  <a:gd name="T11" fmla="*/ 550 h 1375"/>
                  <a:gd name="T12" fmla="*/ 693 w 1379"/>
                  <a:gd name="T13" fmla="*/ 550 h 1375"/>
                  <a:gd name="T14" fmla="*/ 693 w 1379"/>
                  <a:gd name="T15" fmla="*/ 636 h 1375"/>
                  <a:gd name="T16" fmla="*/ 311 w 1379"/>
                  <a:gd name="T17" fmla="*/ 1018 h 1375"/>
                  <a:gd name="T18" fmla="*/ 456 w 1379"/>
                  <a:gd name="T19" fmla="*/ 1164 h 1375"/>
                  <a:gd name="T20" fmla="*/ 839 w 1379"/>
                  <a:gd name="T21" fmla="*/ 782 h 1375"/>
                  <a:gd name="T22" fmla="*/ 925 w 1379"/>
                  <a:gd name="T23" fmla="*/ 782 h 1375"/>
                  <a:gd name="T24" fmla="*/ 925 w 1379"/>
                  <a:gd name="T25" fmla="*/ 868 h 1375"/>
                  <a:gd name="T26" fmla="*/ 543 w 1379"/>
                  <a:gd name="T27" fmla="*/ 1250 h 1375"/>
                  <a:gd name="T28" fmla="*/ 667 w 1379"/>
                  <a:gd name="T29" fmla="*/ 1375 h 1375"/>
                  <a:gd name="T30" fmla="*/ 1379 w 1379"/>
                  <a:gd name="T31" fmla="*/ 662 h 1375"/>
                  <a:gd name="T32" fmla="*/ 810 w 1379"/>
                  <a:gd name="T33" fmla="*/ 96 h 1375"/>
                  <a:gd name="T34" fmla="*/ 810 w 1379"/>
                  <a:gd name="T35" fmla="*/ 96 h 1375"/>
                  <a:gd name="T36" fmla="*/ 810 w 1379"/>
                  <a:gd name="T37" fmla="*/ 96 h 1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9" h="1375">
                    <a:moveTo>
                      <a:pt x="810" y="96"/>
                    </a:moveTo>
                    <a:cubicBezTo>
                      <a:pt x="715" y="0"/>
                      <a:pt x="569" y="0"/>
                      <a:pt x="473" y="96"/>
                    </a:cubicBezTo>
                    <a:cubicBezTo>
                      <a:pt x="96" y="476"/>
                      <a:pt x="96" y="476"/>
                      <a:pt x="96" y="476"/>
                    </a:cubicBezTo>
                    <a:cubicBezTo>
                      <a:pt x="0" y="571"/>
                      <a:pt x="7" y="712"/>
                      <a:pt x="100" y="808"/>
                    </a:cubicBezTo>
                    <a:cubicBezTo>
                      <a:pt x="225" y="932"/>
                      <a:pt x="225" y="932"/>
                      <a:pt x="225" y="932"/>
                    </a:cubicBezTo>
                    <a:cubicBezTo>
                      <a:pt x="607" y="550"/>
                      <a:pt x="607" y="550"/>
                      <a:pt x="607" y="550"/>
                    </a:cubicBezTo>
                    <a:cubicBezTo>
                      <a:pt x="631" y="526"/>
                      <a:pt x="669" y="526"/>
                      <a:pt x="693" y="550"/>
                    </a:cubicBezTo>
                    <a:cubicBezTo>
                      <a:pt x="717" y="574"/>
                      <a:pt x="717" y="612"/>
                      <a:pt x="693" y="636"/>
                    </a:cubicBezTo>
                    <a:cubicBezTo>
                      <a:pt x="311" y="1018"/>
                      <a:pt x="311" y="1018"/>
                      <a:pt x="311" y="1018"/>
                    </a:cubicBezTo>
                    <a:cubicBezTo>
                      <a:pt x="456" y="1164"/>
                      <a:pt x="456" y="1164"/>
                      <a:pt x="456" y="1164"/>
                    </a:cubicBezTo>
                    <a:cubicBezTo>
                      <a:pt x="839" y="782"/>
                      <a:pt x="839" y="782"/>
                      <a:pt x="839" y="782"/>
                    </a:cubicBezTo>
                    <a:cubicBezTo>
                      <a:pt x="863" y="758"/>
                      <a:pt x="901" y="758"/>
                      <a:pt x="925" y="782"/>
                    </a:cubicBezTo>
                    <a:cubicBezTo>
                      <a:pt x="949" y="806"/>
                      <a:pt x="949" y="844"/>
                      <a:pt x="925" y="868"/>
                    </a:cubicBezTo>
                    <a:cubicBezTo>
                      <a:pt x="543" y="1250"/>
                      <a:pt x="543" y="1250"/>
                      <a:pt x="543" y="1250"/>
                    </a:cubicBezTo>
                    <a:cubicBezTo>
                      <a:pt x="667" y="1375"/>
                      <a:pt x="667" y="1375"/>
                      <a:pt x="667" y="1375"/>
                    </a:cubicBezTo>
                    <a:cubicBezTo>
                      <a:pt x="1379" y="662"/>
                      <a:pt x="1379" y="662"/>
                      <a:pt x="1379" y="662"/>
                    </a:cubicBezTo>
                    <a:cubicBezTo>
                      <a:pt x="810" y="96"/>
                      <a:pt x="810" y="96"/>
                      <a:pt x="810" y="96"/>
                    </a:cubicBezTo>
                    <a:cubicBezTo>
                      <a:pt x="810" y="96"/>
                      <a:pt x="810" y="96"/>
                      <a:pt x="810" y="96"/>
                    </a:cubicBezTo>
                    <a:cubicBezTo>
                      <a:pt x="810" y="96"/>
                      <a:pt x="810" y="96"/>
                      <a:pt x="810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18"/>
              <p:cNvSpPr/>
              <p:nvPr/>
            </p:nvSpPr>
            <p:spPr bwMode="auto">
              <a:xfrm>
                <a:off x="5405" y="1331"/>
                <a:ext cx="490" cy="492"/>
              </a:xfrm>
              <a:custGeom>
                <a:avLst/>
                <a:gdLst>
                  <a:gd name="T0" fmla="*/ 1277 w 1370"/>
                  <a:gd name="T1" fmla="*/ 564 h 1374"/>
                  <a:gd name="T2" fmla="*/ 713 w 1370"/>
                  <a:gd name="T3" fmla="*/ 0 h 1374"/>
                  <a:gd name="T4" fmla="*/ 0 w 1370"/>
                  <a:gd name="T5" fmla="*/ 712 h 1374"/>
                  <a:gd name="T6" fmla="*/ 48 w 1370"/>
                  <a:gd name="T7" fmla="*/ 760 h 1374"/>
                  <a:gd name="T8" fmla="*/ 431 w 1370"/>
                  <a:gd name="T9" fmla="*/ 377 h 1374"/>
                  <a:gd name="T10" fmla="*/ 517 w 1370"/>
                  <a:gd name="T11" fmla="*/ 377 h 1374"/>
                  <a:gd name="T12" fmla="*/ 517 w 1370"/>
                  <a:gd name="T13" fmla="*/ 464 h 1374"/>
                  <a:gd name="T14" fmla="*/ 134 w 1370"/>
                  <a:gd name="T15" fmla="*/ 846 h 1374"/>
                  <a:gd name="T16" fmla="*/ 316 w 1370"/>
                  <a:gd name="T17" fmla="*/ 1028 h 1374"/>
                  <a:gd name="T18" fmla="*/ 698 w 1370"/>
                  <a:gd name="T19" fmla="*/ 645 h 1374"/>
                  <a:gd name="T20" fmla="*/ 784 w 1370"/>
                  <a:gd name="T21" fmla="*/ 645 h 1374"/>
                  <a:gd name="T22" fmla="*/ 784 w 1370"/>
                  <a:gd name="T23" fmla="*/ 731 h 1374"/>
                  <a:gd name="T24" fmla="*/ 402 w 1370"/>
                  <a:gd name="T25" fmla="*/ 1114 h 1374"/>
                  <a:gd name="T26" fmla="*/ 567 w 1370"/>
                  <a:gd name="T27" fmla="*/ 1279 h 1374"/>
                  <a:gd name="T28" fmla="*/ 902 w 1370"/>
                  <a:gd name="T29" fmla="*/ 1281 h 1374"/>
                  <a:gd name="T30" fmla="*/ 1279 w 1370"/>
                  <a:gd name="T31" fmla="*/ 901 h 1374"/>
                  <a:gd name="T32" fmla="*/ 1277 w 1370"/>
                  <a:gd name="T33" fmla="*/ 564 h 1374"/>
                  <a:gd name="T34" fmla="*/ 1277 w 1370"/>
                  <a:gd name="T35" fmla="*/ 564 h 1374"/>
                  <a:gd name="T36" fmla="*/ 1277 w 1370"/>
                  <a:gd name="T37" fmla="*/ 564 h 1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0" h="1374">
                    <a:moveTo>
                      <a:pt x="1277" y="564"/>
                    </a:moveTo>
                    <a:cubicBezTo>
                      <a:pt x="713" y="0"/>
                      <a:pt x="713" y="0"/>
                      <a:pt x="713" y="0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48" y="760"/>
                      <a:pt x="48" y="760"/>
                      <a:pt x="48" y="760"/>
                    </a:cubicBezTo>
                    <a:cubicBezTo>
                      <a:pt x="431" y="377"/>
                      <a:pt x="431" y="377"/>
                      <a:pt x="431" y="377"/>
                    </a:cubicBezTo>
                    <a:cubicBezTo>
                      <a:pt x="455" y="354"/>
                      <a:pt x="493" y="354"/>
                      <a:pt x="517" y="377"/>
                    </a:cubicBezTo>
                    <a:cubicBezTo>
                      <a:pt x="541" y="401"/>
                      <a:pt x="541" y="440"/>
                      <a:pt x="517" y="464"/>
                    </a:cubicBezTo>
                    <a:cubicBezTo>
                      <a:pt x="134" y="846"/>
                      <a:pt x="134" y="846"/>
                      <a:pt x="134" y="846"/>
                    </a:cubicBezTo>
                    <a:cubicBezTo>
                      <a:pt x="316" y="1028"/>
                      <a:pt x="316" y="1028"/>
                      <a:pt x="316" y="1028"/>
                    </a:cubicBezTo>
                    <a:cubicBezTo>
                      <a:pt x="698" y="645"/>
                      <a:pt x="698" y="645"/>
                      <a:pt x="698" y="645"/>
                    </a:cubicBezTo>
                    <a:cubicBezTo>
                      <a:pt x="722" y="621"/>
                      <a:pt x="760" y="621"/>
                      <a:pt x="784" y="645"/>
                    </a:cubicBezTo>
                    <a:cubicBezTo>
                      <a:pt x="808" y="669"/>
                      <a:pt x="808" y="707"/>
                      <a:pt x="784" y="731"/>
                    </a:cubicBezTo>
                    <a:cubicBezTo>
                      <a:pt x="402" y="1114"/>
                      <a:pt x="402" y="1114"/>
                      <a:pt x="402" y="1114"/>
                    </a:cubicBezTo>
                    <a:cubicBezTo>
                      <a:pt x="567" y="1279"/>
                      <a:pt x="567" y="1279"/>
                      <a:pt x="567" y="1279"/>
                    </a:cubicBezTo>
                    <a:cubicBezTo>
                      <a:pt x="662" y="1374"/>
                      <a:pt x="808" y="1374"/>
                      <a:pt x="902" y="1281"/>
                    </a:cubicBezTo>
                    <a:cubicBezTo>
                      <a:pt x="1279" y="901"/>
                      <a:pt x="1279" y="901"/>
                      <a:pt x="1279" y="901"/>
                    </a:cubicBezTo>
                    <a:cubicBezTo>
                      <a:pt x="1365" y="810"/>
                      <a:pt x="1370" y="652"/>
                      <a:pt x="1277" y="564"/>
                    </a:cubicBezTo>
                    <a:cubicBezTo>
                      <a:pt x="1277" y="564"/>
                      <a:pt x="1277" y="564"/>
                      <a:pt x="1277" y="564"/>
                    </a:cubicBezTo>
                    <a:cubicBezTo>
                      <a:pt x="1277" y="564"/>
                      <a:pt x="1277" y="564"/>
                      <a:pt x="1277" y="5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椭圆 17"/>
            <p:cNvSpPr/>
            <p:nvPr/>
          </p:nvSpPr>
          <p:spPr>
            <a:xfrm>
              <a:off x="721513" y="378475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485040" y="389778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定制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承接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PPT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定制和各类广告平面设计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>
            <a:off x="6585601" y="5184189"/>
            <a:ext cx="4875774" cy="636304"/>
            <a:chOff x="721513" y="5482071"/>
            <a:chExt cx="4875774" cy="636304"/>
          </a:xfrm>
        </p:grpSpPr>
        <p:sp>
          <p:nvSpPr>
            <p:cNvPr id="26" name="椭圆 25"/>
            <p:cNvSpPr/>
            <p:nvPr/>
          </p:nvSpPr>
          <p:spPr>
            <a:xfrm>
              <a:off x="721513" y="548207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85041" y="559510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更多精美作品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请搜索或点击“飞印象”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864164" y="5624722"/>
              <a:ext cx="351003" cy="351003"/>
            </a:xfrm>
            <a:custGeom>
              <a:avLst/>
              <a:gdLst>
                <a:gd name="T0" fmla="*/ 26 w 900"/>
                <a:gd name="T1" fmla="*/ 900 h 900"/>
                <a:gd name="T2" fmla="*/ 866 w 900"/>
                <a:gd name="T3" fmla="*/ 900 h 900"/>
                <a:gd name="T4" fmla="*/ 884 w 900"/>
                <a:gd name="T5" fmla="*/ 856 h 900"/>
                <a:gd name="T6" fmla="*/ 44 w 900"/>
                <a:gd name="T7" fmla="*/ 16 h 900"/>
                <a:gd name="T8" fmla="*/ 0 w 900"/>
                <a:gd name="T9" fmla="*/ 34 h 900"/>
                <a:gd name="T10" fmla="*/ 0 w 900"/>
                <a:gd name="T11" fmla="*/ 259 h 900"/>
                <a:gd name="T12" fmla="*/ 67 w 900"/>
                <a:gd name="T13" fmla="*/ 259 h 900"/>
                <a:gd name="T14" fmla="*/ 98 w 900"/>
                <a:gd name="T15" fmla="*/ 290 h 900"/>
                <a:gd name="T16" fmla="*/ 67 w 900"/>
                <a:gd name="T17" fmla="*/ 320 h 900"/>
                <a:gd name="T18" fmla="*/ 0 w 900"/>
                <a:gd name="T19" fmla="*/ 320 h 900"/>
                <a:gd name="T20" fmla="*/ 0 w 900"/>
                <a:gd name="T21" fmla="*/ 418 h 900"/>
                <a:gd name="T22" fmla="*/ 67 w 900"/>
                <a:gd name="T23" fmla="*/ 418 h 900"/>
                <a:gd name="T24" fmla="*/ 98 w 900"/>
                <a:gd name="T25" fmla="*/ 449 h 900"/>
                <a:gd name="T26" fmla="*/ 67 w 900"/>
                <a:gd name="T27" fmla="*/ 480 h 900"/>
                <a:gd name="T28" fmla="*/ 0 w 900"/>
                <a:gd name="T29" fmla="*/ 480 h 900"/>
                <a:gd name="T30" fmla="*/ 0 w 900"/>
                <a:gd name="T31" fmla="*/ 578 h 900"/>
                <a:gd name="T32" fmla="*/ 67 w 900"/>
                <a:gd name="T33" fmla="*/ 578 h 900"/>
                <a:gd name="T34" fmla="*/ 98 w 900"/>
                <a:gd name="T35" fmla="*/ 608 h 900"/>
                <a:gd name="T36" fmla="*/ 67 w 900"/>
                <a:gd name="T37" fmla="*/ 639 h 900"/>
                <a:gd name="T38" fmla="*/ 0 w 900"/>
                <a:gd name="T39" fmla="*/ 639 h 900"/>
                <a:gd name="T40" fmla="*/ 0 w 900"/>
                <a:gd name="T41" fmla="*/ 737 h 900"/>
                <a:gd name="T42" fmla="*/ 67 w 900"/>
                <a:gd name="T43" fmla="*/ 737 h 900"/>
                <a:gd name="T44" fmla="*/ 98 w 900"/>
                <a:gd name="T45" fmla="*/ 768 h 900"/>
                <a:gd name="T46" fmla="*/ 67 w 900"/>
                <a:gd name="T47" fmla="*/ 799 h 900"/>
                <a:gd name="T48" fmla="*/ 0 w 900"/>
                <a:gd name="T49" fmla="*/ 799 h 900"/>
                <a:gd name="T50" fmla="*/ 0 w 900"/>
                <a:gd name="T51" fmla="*/ 874 h 900"/>
                <a:gd name="T52" fmla="*/ 26 w 900"/>
                <a:gd name="T53" fmla="*/ 900 h 900"/>
                <a:gd name="T54" fmla="*/ 185 w 900"/>
                <a:gd name="T55" fmla="*/ 418 h 900"/>
                <a:gd name="T56" fmla="*/ 482 w 900"/>
                <a:gd name="T57" fmla="*/ 715 h 900"/>
                <a:gd name="T58" fmla="*/ 185 w 900"/>
                <a:gd name="T59" fmla="*/ 715 h 900"/>
                <a:gd name="T60" fmla="*/ 185 w 900"/>
                <a:gd name="T61" fmla="*/ 418 h 900"/>
                <a:gd name="T62" fmla="*/ 185 w 900"/>
                <a:gd name="T63" fmla="*/ 418 h 900"/>
                <a:gd name="T64" fmla="*/ 185 w 900"/>
                <a:gd name="T65" fmla="*/ 41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0" h="900">
                  <a:moveTo>
                    <a:pt x="26" y="900"/>
                  </a:moveTo>
                  <a:cubicBezTo>
                    <a:pt x="866" y="900"/>
                    <a:pt x="866" y="900"/>
                    <a:pt x="866" y="900"/>
                  </a:cubicBezTo>
                  <a:cubicBezTo>
                    <a:pt x="889" y="900"/>
                    <a:pt x="900" y="872"/>
                    <a:pt x="884" y="85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28" y="0"/>
                    <a:pt x="0" y="12"/>
                    <a:pt x="0" y="34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7" y="259"/>
                    <a:pt x="67" y="259"/>
                    <a:pt x="67" y="259"/>
                  </a:cubicBezTo>
                  <a:cubicBezTo>
                    <a:pt x="84" y="259"/>
                    <a:pt x="98" y="273"/>
                    <a:pt x="98" y="290"/>
                  </a:cubicBezTo>
                  <a:cubicBezTo>
                    <a:pt x="98" y="307"/>
                    <a:pt x="84" y="320"/>
                    <a:pt x="67" y="32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418"/>
                    <a:pt x="0" y="418"/>
                    <a:pt x="0" y="418"/>
                  </a:cubicBezTo>
                  <a:cubicBezTo>
                    <a:pt x="67" y="418"/>
                    <a:pt x="67" y="418"/>
                    <a:pt x="67" y="418"/>
                  </a:cubicBezTo>
                  <a:cubicBezTo>
                    <a:pt x="84" y="418"/>
                    <a:pt x="98" y="432"/>
                    <a:pt x="98" y="449"/>
                  </a:cubicBezTo>
                  <a:cubicBezTo>
                    <a:pt x="98" y="466"/>
                    <a:pt x="84" y="480"/>
                    <a:pt x="67" y="480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67" y="578"/>
                    <a:pt x="67" y="578"/>
                    <a:pt x="67" y="578"/>
                  </a:cubicBezTo>
                  <a:cubicBezTo>
                    <a:pt x="84" y="578"/>
                    <a:pt x="98" y="591"/>
                    <a:pt x="98" y="608"/>
                  </a:cubicBezTo>
                  <a:cubicBezTo>
                    <a:pt x="98" y="625"/>
                    <a:pt x="84" y="639"/>
                    <a:pt x="67" y="639"/>
                  </a:cubicBezTo>
                  <a:cubicBezTo>
                    <a:pt x="0" y="639"/>
                    <a:pt x="0" y="639"/>
                    <a:pt x="0" y="639"/>
                  </a:cubicBezTo>
                  <a:cubicBezTo>
                    <a:pt x="0" y="737"/>
                    <a:pt x="0" y="737"/>
                    <a:pt x="0" y="737"/>
                  </a:cubicBezTo>
                  <a:cubicBezTo>
                    <a:pt x="67" y="737"/>
                    <a:pt x="67" y="737"/>
                    <a:pt x="67" y="737"/>
                  </a:cubicBezTo>
                  <a:cubicBezTo>
                    <a:pt x="84" y="737"/>
                    <a:pt x="98" y="751"/>
                    <a:pt x="98" y="768"/>
                  </a:cubicBezTo>
                  <a:cubicBezTo>
                    <a:pt x="98" y="785"/>
                    <a:pt x="84" y="799"/>
                    <a:pt x="67" y="799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0" y="874"/>
                    <a:pt x="0" y="874"/>
                    <a:pt x="0" y="874"/>
                  </a:cubicBezTo>
                  <a:cubicBezTo>
                    <a:pt x="0" y="889"/>
                    <a:pt x="12" y="900"/>
                    <a:pt x="26" y="900"/>
                  </a:cubicBezTo>
                  <a:close/>
                  <a:moveTo>
                    <a:pt x="185" y="418"/>
                  </a:moveTo>
                  <a:cubicBezTo>
                    <a:pt x="482" y="715"/>
                    <a:pt x="482" y="715"/>
                    <a:pt x="482" y="715"/>
                  </a:cubicBezTo>
                  <a:cubicBezTo>
                    <a:pt x="185" y="715"/>
                    <a:pt x="185" y="715"/>
                    <a:pt x="185" y="715"/>
                  </a:cubicBezTo>
                  <a:lnTo>
                    <a:pt x="185" y="418"/>
                  </a:lnTo>
                  <a:close/>
                  <a:moveTo>
                    <a:pt x="185" y="418"/>
                  </a:moveTo>
                  <a:cubicBezTo>
                    <a:pt x="185" y="418"/>
                    <a:pt x="185" y="418"/>
                    <a:pt x="185" y="41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6585601" y="1014706"/>
            <a:ext cx="4875773" cy="636304"/>
            <a:chOff x="721513" y="2863688"/>
            <a:chExt cx="4875773" cy="636304"/>
          </a:xfrm>
        </p:grpSpPr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860503" y="2975666"/>
              <a:ext cx="358325" cy="412348"/>
            </a:xfrm>
            <a:custGeom>
              <a:avLst/>
              <a:gdLst>
                <a:gd name="T0" fmla="*/ 403 w 403"/>
                <a:gd name="T1" fmla="*/ 317 h 464"/>
                <a:gd name="T2" fmla="*/ 403 w 403"/>
                <a:gd name="T3" fmla="*/ 330 h 464"/>
                <a:gd name="T4" fmla="*/ 403 w 403"/>
                <a:gd name="T5" fmla="*/ 333 h 464"/>
                <a:gd name="T6" fmla="*/ 398 w 403"/>
                <a:gd name="T7" fmla="*/ 354 h 464"/>
                <a:gd name="T8" fmla="*/ 388 w 403"/>
                <a:gd name="T9" fmla="*/ 358 h 464"/>
                <a:gd name="T10" fmla="*/ 377 w 403"/>
                <a:gd name="T11" fmla="*/ 352 h 464"/>
                <a:gd name="T12" fmla="*/ 354 w 403"/>
                <a:gd name="T13" fmla="*/ 328 h 464"/>
                <a:gd name="T14" fmla="*/ 352 w 403"/>
                <a:gd name="T15" fmla="*/ 326 h 464"/>
                <a:gd name="T16" fmla="*/ 320 w 403"/>
                <a:gd name="T17" fmla="*/ 387 h 464"/>
                <a:gd name="T18" fmla="*/ 322 w 403"/>
                <a:gd name="T19" fmla="*/ 387 h 464"/>
                <a:gd name="T20" fmla="*/ 347 w 403"/>
                <a:gd name="T21" fmla="*/ 399 h 464"/>
                <a:gd name="T22" fmla="*/ 364 w 403"/>
                <a:gd name="T23" fmla="*/ 416 h 464"/>
                <a:gd name="T24" fmla="*/ 367 w 403"/>
                <a:gd name="T25" fmla="*/ 431 h 464"/>
                <a:gd name="T26" fmla="*/ 355 w 403"/>
                <a:gd name="T27" fmla="*/ 448 h 464"/>
                <a:gd name="T28" fmla="*/ 333 w 403"/>
                <a:gd name="T29" fmla="*/ 458 h 464"/>
                <a:gd name="T30" fmla="*/ 255 w 403"/>
                <a:gd name="T31" fmla="*/ 454 h 464"/>
                <a:gd name="T32" fmla="*/ 218 w 403"/>
                <a:gd name="T33" fmla="*/ 431 h 464"/>
                <a:gd name="T34" fmla="*/ 216 w 403"/>
                <a:gd name="T35" fmla="*/ 431 h 464"/>
                <a:gd name="T36" fmla="*/ 197 w 403"/>
                <a:gd name="T37" fmla="*/ 431 h 464"/>
                <a:gd name="T38" fmla="*/ 194 w 403"/>
                <a:gd name="T39" fmla="*/ 432 h 464"/>
                <a:gd name="T40" fmla="*/ 182 w 403"/>
                <a:gd name="T41" fmla="*/ 443 h 464"/>
                <a:gd name="T42" fmla="*/ 130 w 403"/>
                <a:gd name="T43" fmla="*/ 461 h 464"/>
                <a:gd name="T44" fmla="*/ 116 w 403"/>
                <a:gd name="T45" fmla="*/ 462 h 464"/>
                <a:gd name="T46" fmla="*/ 101 w 403"/>
                <a:gd name="T47" fmla="*/ 462 h 464"/>
                <a:gd name="T48" fmla="*/ 98 w 403"/>
                <a:gd name="T49" fmla="*/ 462 h 464"/>
                <a:gd name="T50" fmla="*/ 65 w 403"/>
                <a:gd name="T51" fmla="*/ 455 h 464"/>
                <a:gd name="T52" fmla="*/ 44 w 403"/>
                <a:gd name="T53" fmla="*/ 441 h 464"/>
                <a:gd name="T54" fmla="*/ 42 w 403"/>
                <a:gd name="T55" fmla="*/ 416 h 464"/>
                <a:gd name="T56" fmla="*/ 52 w 403"/>
                <a:gd name="T57" fmla="*/ 405 h 464"/>
                <a:gd name="T58" fmla="*/ 77 w 403"/>
                <a:gd name="T59" fmla="*/ 391 h 464"/>
                <a:gd name="T60" fmla="*/ 87 w 403"/>
                <a:gd name="T61" fmla="*/ 387 h 464"/>
                <a:gd name="T62" fmla="*/ 54 w 403"/>
                <a:gd name="T63" fmla="*/ 323 h 464"/>
                <a:gd name="T64" fmla="*/ 52 w 403"/>
                <a:gd name="T65" fmla="*/ 325 h 464"/>
                <a:gd name="T66" fmla="*/ 31 w 403"/>
                <a:gd name="T67" fmla="*/ 344 h 464"/>
                <a:gd name="T68" fmla="*/ 17 w 403"/>
                <a:gd name="T69" fmla="*/ 351 h 464"/>
                <a:gd name="T70" fmla="*/ 7 w 403"/>
                <a:gd name="T71" fmla="*/ 348 h 464"/>
                <a:gd name="T72" fmla="*/ 2 w 403"/>
                <a:gd name="T73" fmla="*/ 337 h 464"/>
                <a:gd name="T74" fmla="*/ 0 w 403"/>
                <a:gd name="T75" fmla="*/ 325 h 464"/>
                <a:gd name="T76" fmla="*/ 0 w 403"/>
                <a:gd name="T77" fmla="*/ 314 h 464"/>
                <a:gd name="T78" fmla="*/ 0 w 403"/>
                <a:gd name="T79" fmla="*/ 312 h 464"/>
                <a:gd name="T80" fmla="*/ 11 w 403"/>
                <a:gd name="T81" fmla="*/ 270 h 464"/>
                <a:gd name="T82" fmla="*/ 42 w 403"/>
                <a:gd name="T83" fmla="*/ 223 h 464"/>
                <a:gd name="T84" fmla="*/ 43 w 403"/>
                <a:gd name="T85" fmla="*/ 220 h 464"/>
                <a:gd name="T86" fmla="*/ 39 w 403"/>
                <a:gd name="T87" fmla="*/ 194 h 464"/>
                <a:gd name="T88" fmla="*/ 51 w 403"/>
                <a:gd name="T89" fmla="*/ 172 h 464"/>
                <a:gd name="T90" fmla="*/ 52 w 403"/>
                <a:gd name="T91" fmla="*/ 169 h 464"/>
                <a:gd name="T92" fmla="*/ 54 w 403"/>
                <a:gd name="T93" fmla="*/ 114 h 464"/>
                <a:gd name="T94" fmla="*/ 185 w 403"/>
                <a:gd name="T95" fmla="*/ 2 h 464"/>
                <a:gd name="T96" fmla="*/ 198 w 403"/>
                <a:gd name="T97" fmla="*/ 0 h 464"/>
                <a:gd name="T98" fmla="*/ 213 w 403"/>
                <a:gd name="T99" fmla="*/ 0 h 464"/>
                <a:gd name="T100" fmla="*/ 215 w 403"/>
                <a:gd name="T101" fmla="*/ 1 h 464"/>
                <a:gd name="T102" fmla="*/ 242 w 403"/>
                <a:gd name="T103" fmla="*/ 5 h 464"/>
                <a:gd name="T104" fmla="*/ 342 w 403"/>
                <a:gd name="T105" fmla="*/ 77 h 464"/>
                <a:gd name="T106" fmla="*/ 361 w 403"/>
                <a:gd name="T107" fmla="*/ 154 h 464"/>
                <a:gd name="T108" fmla="*/ 360 w 403"/>
                <a:gd name="T109" fmla="*/ 168 h 464"/>
                <a:gd name="T110" fmla="*/ 376 w 403"/>
                <a:gd name="T111" fmla="*/ 181 h 464"/>
                <a:gd name="T112" fmla="*/ 369 w 403"/>
                <a:gd name="T113" fmla="*/ 230 h 464"/>
                <a:gd name="T114" fmla="*/ 370 w 403"/>
                <a:gd name="T115" fmla="*/ 231 h 464"/>
                <a:gd name="T116" fmla="*/ 383 w 403"/>
                <a:gd name="T117" fmla="*/ 251 h 464"/>
                <a:gd name="T118" fmla="*/ 402 w 403"/>
                <a:gd name="T119" fmla="*/ 306 h 464"/>
                <a:gd name="T120" fmla="*/ 403 w 403"/>
                <a:gd name="T121" fmla="*/ 317 h 464"/>
                <a:gd name="T122" fmla="*/ 403 w 403"/>
                <a:gd name="T123" fmla="*/ 317 h 464"/>
                <a:gd name="T124" fmla="*/ 403 w 403"/>
                <a:gd name="T125" fmla="*/ 31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3" h="464">
                  <a:moveTo>
                    <a:pt x="403" y="317"/>
                  </a:moveTo>
                  <a:cubicBezTo>
                    <a:pt x="403" y="330"/>
                    <a:pt x="403" y="330"/>
                    <a:pt x="403" y="330"/>
                  </a:cubicBezTo>
                  <a:cubicBezTo>
                    <a:pt x="403" y="331"/>
                    <a:pt x="403" y="332"/>
                    <a:pt x="403" y="333"/>
                  </a:cubicBezTo>
                  <a:cubicBezTo>
                    <a:pt x="402" y="340"/>
                    <a:pt x="401" y="347"/>
                    <a:pt x="398" y="354"/>
                  </a:cubicBezTo>
                  <a:cubicBezTo>
                    <a:pt x="395" y="358"/>
                    <a:pt x="393" y="359"/>
                    <a:pt x="388" y="358"/>
                  </a:cubicBezTo>
                  <a:cubicBezTo>
                    <a:pt x="384" y="356"/>
                    <a:pt x="380" y="354"/>
                    <a:pt x="377" y="352"/>
                  </a:cubicBezTo>
                  <a:cubicBezTo>
                    <a:pt x="368" y="345"/>
                    <a:pt x="361" y="337"/>
                    <a:pt x="354" y="328"/>
                  </a:cubicBezTo>
                  <a:cubicBezTo>
                    <a:pt x="354" y="328"/>
                    <a:pt x="353" y="327"/>
                    <a:pt x="352" y="326"/>
                  </a:cubicBezTo>
                  <a:cubicBezTo>
                    <a:pt x="348" y="350"/>
                    <a:pt x="337" y="370"/>
                    <a:pt x="320" y="387"/>
                  </a:cubicBezTo>
                  <a:cubicBezTo>
                    <a:pt x="321" y="387"/>
                    <a:pt x="321" y="387"/>
                    <a:pt x="322" y="387"/>
                  </a:cubicBezTo>
                  <a:cubicBezTo>
                    <a:pt x="331" y="390"/>
                    <a:pt x="340" y="394"/>
                    <a:pt x="347" y="399"/>
                  </a:cubicBezTo>
                  <a:cubicBezTo>
                    <a:pt x="354" y="404"/>
                    <a:pt x="360" y="409"/>
                    <a:pt x="364" y="416"/>
                  </a:cubicBezTo>
                  <a:cubicBezTo>
                    <a:pt x="367" y="421"/>
                    <a:pt x="368" y="426"/>
                    <a:pt x="367" y="431"/>
                  </a:cubicBezTo>
                  <a:cubicBezTo>
                    <a:pt x="365" y="439"/>
                    <a:pt x="361" y="444"/>
                    <a:pt x="355" y="448"/>
                  </a:cubicBezTo>
                  <a:cubicBezTo>
                    <a:pt x="348" y="453"/>
                    <a:pt x="341" y="456"/>
                    <a:pt x="333" y="458"/>
                  </a:cubicBezTo>
                  <a:cubicBezTo>
                    <a:pt x="306" y="464"/>
                    <a:pt x="281" y="462"/>
                    <a:pt x="255" y="454"/>
                  </a:cubicBezTo>
                  <a:cubicBezTo>
                    <a:pt x="241" y="449"/>
                    <a:pt x="228" y="443"/>
                    <a:pt x="218" y="431"/>
                  </a:cubicBezTo>
                  <a:cubicBezTo>
                    <a:pt x="218" y="431"/>
                    <a:pt x="217" y="431"/>
                    <a:pt x="216" y="431"/>
                  </a:cubicBezTo>
                  <a:cubicBezTo>
                    <a:pt x="209" y="431"/>
                    <a:pt x="203" y="431"/>
                    <a:pt x="197" y="431"/>
                  </a:cubicBezTo>
                  <a:cubicBezTo>
                    <a:pt x="196" y="431"/>
                    <a:pt x="195" y="432"/>
                    <a:pt x="194" y="432"/>
                  </a:cubicBezTo>
                  <a:cubicBezTo>
                    <a:pt x="190" y="436"/>
                    <a:pt x="186" y="440"/>
                    <a:pt x="182" y="443"/>
                  </a:cubicBezTo>
                  <a:cubicBezTo>
                    <a:pt x="166" y="454"/>
                    <a:pt x="148" y="458"/>
                    <a:pt x="130" y="461"/>
                  </a:cubicBezTo>
                  <a:cubicBezTo>
                    <a:pt x="125" y="462"/>
                    <a:pt x="121" y="462"/>
                    <a:pt x="116" y="462"/>
                  </a:cubicBezTo>
                  <a:cubicBezTo>
                    <a:pt x="101" y="462"/>
                    <a:pt x="101" y="462"/>
                    <a:pt x="101" y="462"/>
                  </a:cubicBezTo>
                  <a:cubicBezTo>
                    <a:pt x="100" y="462"/>
                    <a:pt x="99" y="462"/>
                    <a:pt x="98" y="462"/>
                  </a:cubicBezTo>
                  <a:cubicBezTo>
                    <a:pt x="87" y="461"/>
                    <a:pt x="75" y="459"/>
                    <a:pt x="65" y="455"/>
                  </a:cubicBezTo>
                  <a:cubicBezTo>
                    <a:pt x="57" y="452"/>
                    <a:pt x="49" y="448"/>
                    <a:pt x="44" y="441"/>
                  </a:cubicBezTo>
                  <a:cubicBezTo>
                    <a:pt x="38" y="433"/>
                    <a:pt x="37" y="424"/>
                    <a:pt x="42" y="416"/>
                  </a:cubicBezTo>
                  <a:cubicBezTo>
                    <a:pt x="45" y="412"/>
                    <a:pt x="48" y="408"/>
                    <a:pt x="52" y="405"/>
                  </a:cubicBezTo>
                  <a:cubicBezTo>
                    <a:pt x="59" y="398"/>
                    <a:pt x="68" y="394"/>
                    <a:pt x="77" y="391"/>
                  </a:cubicBezTo>
                  <a:cubicBezTo>
                    <a:pt x="80" y="389"/>
                    <a:pt x="84" y="388"/>
                    <a:pt x="87" y="387"/>
                  </a:cubicBezTo>
                  <a:cubicBezTo>
                    <a:pt x="69" y="369"/>
                    <a:pt x="57" y="349"/>
                    <a:pt x="54" y="323"/>
                  </a:cubicBezTo>
                  <a:cubicBezTo>
                    <a:pt x="53" y="324"/>
                    <a:pt x="52" y="324"/>
                    <a:pt x="52" y="325"/>
                  </a:cubicBezTo>
                  <a:cubicBezTo>
                    <a:pt x="46" y="332"/>
                    <a:pt x="39" y="339"/>
                    <a:pt x="31" y="344"/>
                  </a:cubicBezTo>
                  <a:cubicBezTo>
                    <a:pt x="27" y="347"/>
                    <a:pt x="22" y="350"/>
                    <a:pt x="17" y="351"/>
                  </a:cubicBezTo>
                  <a:cubicBezTo>
                    <a:pt x="13" y="352"/>
                    <a:pt x="10" y="351"/>
                    <a:pt x="7" y="348"/>
                  </a:cubicBezTo>
                  <a:cubicBezTo>
                    <a:pt x="4" y="345"/>
                    <a:pt x="3" y="341"/>
                    <a:pt x="2" y="337"/>
                  </a:cubicBezTo>
                  <a:cubicBezTo>
                    <a:pt x="1" y="333"/>
                    <a:pt x="1" y="329"/>
                    <a:pt x="0" y="325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314"/>
                    <a:pt x="0" y="313"/>
                    <a:pt x="0" y="312"/>
                  </a:cubicBezTo>
                  <a:cubicBezTo>
                    <a:pt x="1" y="298"/>
                    <a:pt x="5" y="284"/>
                    <a:pt x="11" y="270"/>
                  </a:cubicBezTo>
                  <a:cubicBezTo>
                    <a:pt x="19" y="252"/>
                    <a:pt x="29" y="237"/>
                    <a:pt x="42" y="223"/>
                  </a:cubicBezTo>
                  <a:cubicBezTo>
                    <a:pt x="43" y="222"/>
                    <a:pt x="44" y="221"/>
                    <a:pt x="43" y="220"/>
                  </a:cubicBezTo>
                  <a:cubicBezTo>
                    <a:pt x="39" y="212"/>
                    <a:pt x="38" y="203"/>
                    <a:pt x="39" y="194"/>
                  </a:cubicBezTo>
                  <a:cubicBezTo>
                    <a:pt x="41" y="185"/>
                    <a:pt x="44" y="177"/>
                    <a:pt x="51" y="172"/>
                  </a:cubicBezTo>
                  <a:cubicBezTo>
                    <a:pt x="51" y="171"/>
                    <a:pt x="52" y="170"/>
                    <a:pt x="52" y="169"/>
                  </a:cubicBezTo>
                  <a:cubicBezTo>
                    <a:pt x="49" y="151"/>
                    <a:pt x="50" y="132"/>
                    <a:pt x="54" y="114"/>
                  </a:cubicBezTo>
                  <a:cubicBezTo>
                    <a:pt x="69" y="54"/>
                    <a:pt x="122" y="10"/>
                    <a:pt x="185" y="2"/>
                  </a:cubicBezTo>
                  <a:cubicBezTo>
                    <a:pt x="189" y="1"/>
                    <a:pt x="194" y="1"/>
                    <a:pt x="19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4" y="0"/>
                    <a:pt x="215" y="1"/>
                    <a:pt x="215" y="1"/>
                  </a:cubicBezTo>
                  <a:cubicBezTo>
                    <a:pt x="224" y="2"/>
                    <a:pt x="234" y="3"/>
                    <a:pt x="242" y="5"/>
                  </a:cubicBezTo>
                  <a:cubicBezTo>
                    <a:pt x="286" y="15"/>
                    <a:pt x="319" y="39"/>
                    <a:pt x="342" y="77"/>
                  </a:cubicBezTo>
                  <a:cubicBezTo>
                    <a:pt x="356" y="101"/>
                    <a:pt x="362" y="127"/>
                    <a:pt x="361" y="154"/>
                  </a:cubicBezTo>
                  <a:cubicBezTo>
                    <a:pt x="361" y="159"/>
                    <a:pt x="360" y="164"/>
                    <a:pt x="360" y="168"/>
                  </a:cubicBezTo>
                  <a:cubicBezTo>
                    <a:pt x="368" y="170"/>
                    <a:pt x="372" y="174"/>
                    <a:pt x="376" y="181"/>
                  </a:cubicBezTo>
                  <a:cubicBezTo>
                    <a:pt x="383" y="195"/>
                    <a:pt x="382" y="218"/>
                    <a:pt x="369" y="230"/>
                  </a:cubicBezTo>
                  <a:cubicBezTo>
                    <a:pt x="369" y="230"/>
                    <a:pt x="370" y="231"/>
                    <a:pt x="370" y="231"/>
                  </a:cubicBezTo>
                  <a:cubicBezTo>
                    <a:pt x="374" y="238"/>
                    <a:pt x="379" y="244"/>
                    <a:pt x="383" y="251"/>
                  </a:cubicBezTo>
                  <a:cubicBezTo>
                    <a:pt x="393" y="268"/>
                    <a:pt x="399" y="286"/>
                    <a:pt x="402" y="306"/>
                  </a:cubicBezTo>
                  <a:cubicBezTo>
                    <a:pt x="402" y="310"/>
                    <a:pt x="403" y="313"/>
                    <a:pt x="403" y="317"/>
                  </a:cubicBezTo>
                  <a:close/>
                  <a:moveTo>
                    <a:pt x="403" y="317"/>
                  </a:moveTo>
                  <a:cubicBezTo>
                    <a:pt x="403" y="317"/>
                    <a:pt x="403" y="317"/>
                    <a:pt x="403" y="31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721513" y="2863688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485040" y="2991211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售后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QQ】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1964271550</a:t>
              </a:r>
            </a:p>
          </p:txBody>
        </p:sp>
      </p:grpSp>
      <p:sp>
        <p:nvSpPr>
          <p:cNvPr id="33" name="文本框 32"/>
          <p:cNvSpPr txBox="1"/>
          <p:nvPr userDrawn="1"/>
        </p:nvSpPr>
        <p:spPr>
          <a:xfrm>
            <a:off x="884581" y="1014705"/>
            <a:ext cx="4696655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用心制作的原创模板，请您尊重设计师成果，请不要二次销售或免费共享。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如发现一律举报，情节严重者我们将保留法律追究的权利。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884581" y="2326957"/>
            <a:ext cx="469665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original template made by heart, please respect the designer, please don't sell it two times or share it free of charge. If a report is found, we will retain the right to pursue the law if the circumstances are serious.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8833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355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列，左列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0962" y="274631"/>
            <a:ext cx="11430121" cy="582579"/>
          </a:xfrm>
          <a:prstGeom prst="rect">
            <a:avLst/>
          </a:prstGeom>
        </p:spPr>
        <p:txBody>
          <a:bodyPr/>
          <a:lstStyle>
            <a:lvl1pPr>
              <a:defRPr sz="3175">
                <a:solidFill>
                  <a:srgbClr val="1577BA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2" y="6356179"/>
            <a:ext cx="2844810" cy="365115"/>
          </a:xfrm>
        </p:spPr>
        <p:txBody>
          <a:bodyPr/>
          <a:lstStyle/>
          <a:p>
            <a:fld id="{26BC682A-C05F-4C99-A8C4-40D51CBA4C0F}" type="datetime1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32" y="6356179"/>
            <a:ext cx="2844810" cy="36511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380961" y="1000082"/>
            <a:ext cx="5615577" cy="428616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199" b="1"/>
            </a:lvl1pPr>
            <a:lvl2pPr marL="609909" indent="0">
              <a:buNone/>
              <a:defRPr sz="2667" b="1"/>
            </a:lvl2pPr>
            <a:lvl3pPr marL="1219145" indent="0">
              <a:buNone/>
              <a:defRPr sz="2400" b="1"/>
            </a:lvl3pPr>
            <a:lvl4pPr marL="1829054" indent="0">
              <a:buNone/>
              <a:defRPr sz="2135" b="1"/>
            </a:lvl4pPr>
            <a:lvl5pPr marL="2438627" indent="0">
              <a:buNone/>
              <a:defRPr sz="2135" b="1"/>
            </a:lvl5pPr>
            <a:lvl6pPr marL="3047863" indent="0">
              <a:buNone/>
              <a:defRPr sz="2135" b="1"/>
            </a:lvl6pPr>
            <a:lvl7pPr marL="3657772" indent="0">
              <a:buNone/>
              <a:defRPr sz="2135" b="1"/>
            </a:lvl7pPr>
            <a:lvl8pPr marL="4267008" indent="0">
              <a:buNone/>
              <a:defRPr sz="2135" b="1"/>
            </a:lvl8pPr>
            <a:lvl9pPr marL="4876918" indent="0">
              <a:buNone/>
              <a:defRPr sz="2135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/>
          <p:cNvSpPr>
            <a:spLocks noGrp="1"/>
          </p:cNvSpPr>
          <p:nvPr>
            <p:ph sz="half" idx="2"/>
          </p:nvPr>
        </p:nvSpPr>
        <p:spPr>
          <a:xfrm>
            <a:off x="380961" y="1571570"/>
            <a:ext cx="5615577" cy="4554427"/>
          </a:xfrm>
          <a:prstGeom prst="rect">
            <a:avLst/>
          </a:prstGeo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6191273" y="1000081"/>
            <a:ext cx="5619810" cy="514339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marR="0" indent="0" algn="l" defTabSz="644857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90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45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9054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627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786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772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00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91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1" y="285720"/>
            <a:ext cx="380961" cy="571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995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ED6B6-9380-4D9A-A37B-EBA6C5E5E72E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4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5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6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7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流程图: 过程 15"/>
          <p:cNvSpPr/>
          <p:nvPr/>
        </p:nvSpPr>
        <p:spPr>
          <a:xfrm>
            <a:off x="327" y="5429336"/>
            <a:ext cx="12191390" cy="1428664"/>
          </a:xfrm>
          <a:prstGeom prst="flowChartProcess">
            <a:avLst/>
          </a:prstGeom>
          <a:solidFill>
            <a:srgbClr val="87A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97D501F0-FA97-4424-A9C8-A6EA4D49898C}"/>
              </a:ext>
            </a:extLst>
          </p:cNvPr>
          <p:cNvGrpSpPr/>
          <p:nvPr/>
        </p:nvGrpSpPr>
        <p:grpSpPr>
          <a:xfrm>
            <a:off x="2030251" y="2381278"/>
            <a:ext cx="8131499" cy="2678823"/>
            <a:chOff x="5266365" y="4481724"/>
            <a:chExt cx="13633330" cy="5062479"/>
          </a:xfrm>
        </p:grpSpPr>
        <p:sp>
          <p:nvSpPr>
            <p:cNvPr id="10" name="TextBox 29">
              <a:extLst>
                <a:ext uri="{FF2B5EF4-FFF2-40B4-BE49-F238E27FC236}">
                  <a16:creationId xmlns="" xmlns:a16="http://schemas.microsoft.com/office/drawing/2014/main" id="{F9D43B12-AC98-4BB4-933D-F127548715CE}"/>
                </a:ext>
              </a:extLst>
            </p:cNvPr>
            <p:cNvSpPr txBox="1"/>
            <p:nvPr/>
          </p:nvSpPr>
          <p:spPr>
            <a:xfrm>
              <a:off x="5266365" y="4481724"/>
              <a:ext cx="13633330" cy="1585153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ctr">
                <a:lnSpc>
                  <a:spcPct val="105000"/>
                </a:lnSpc>
              </a:pPr>
              <a:r>
                <a:rPr lang="en-US" altLang="zh-CN" sz="4234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《android</a:t>
              </a:r>
              <a:r>
                <a:rPr lang="zh-CN" altLang="en-US" sz="4234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移动互联网高级开发</a:t>
              </a:r>
              <a:r>
                <a:rPr lang="en-US" altLang="zh-CN" sz="4234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》</a:t>
              </a:r>
              <a:endParaRPr lang="zh-CN" altLang="en-US" sz="4234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53">
              <a:extLst>
                <a:ext uri="{FF2B5EF4-FFF2-40B4-BE49-F238E27FC236}">
                  <a16:creationId xmlns="" xmlns:a16="http://schemas.microsoft.com/office/drawing/2014/main" id="{371E43EE-F17E-4BD8-91BC-7673B2926E02}"/>
                </a:ext>
              </a:extLst>
            </p:cNvPr>
            <p:cNvSpPr txBox="1"/>
            <p:nvPr/>
          </p:nvSpPr>
          <p:spPr>
            <a:xfrm>
              <a:off x="6460865" y="6385172"/>
              <a:ext cx="10935000" cy="1190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493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训练营课</a:t>
              </a:r>
              <a:endParaRPr lang="zh-CN" altLang="en-US" sz="3493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Noto Sans CJK SC Medium" charset="-122"/>
              </a:endParaRPr>
            </a:p>
          </p:txBody>
        </p:sp>
        <p:sp>
          <p:nvSpPr>
            <p:cNvPr id="17" name="TextBox 53">
              <a:extLst>
                <a:ext uri="{FF2B5EF4-FFF2-40B4-BE49-F238E27FC236}">
                  <a16:creationId xmlns="" xmlns:a16="http://schemas.microsoft.com/office/drawing/2014/main" id="{F9DF0C96-B9CE-45CD-B3CE-CD65703A3DCD}"/>
                </a:ext>
              </a:extLst>
            </p:cNvPr>
            <p:cNvSpPr txBox="1"/>
            <p:nvPr/>
          </p:nvSpPr>
          <p:spPr>
            <a:xfrm>
              <a:off x="6615531" y="8815698"/>
              <a:ext cx="10935000" cy="728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90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用代码码出自己牛逼的人生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725455" y="775307"/>
            <a:ext cx="5531444" cy="915427"/>
            <a:chOff x="7039803" y="1465187"/>
            <a:chExt cx="10453405" cy="1729988"/>
          </a:xfrm>
        </p:grpSpPr>
        <p:grpSp>
          <p:nvGrpSpPr>
            <p:cNvPr id="12" name="组合 11">
              <a:extLst>
                <a:ext uri="{FF2B5EF4-FFF2-40B4-BE49-F238E27FC236}">
                  <a16:creationId xmlns="" xmlns:a16="http://schemas.microsoft.com/office/drawing/2014/main" id="{5C12BDFC-3B32-44E8-B922-9E5F28858A76}"/>
                </a:ext>
              </a:extLst>
            </p:cNvPr>
            <p:cNvGrpSpPr/>
            <p:nvPr/>
          </p:nvGrpSpPr>
          <p:grpSpPr>
            <a:xfrm>
              <a:off x="7039803" y="1715925"/>
              <a:ext cx="4845398" cy="1276993"/>
              <a:chOff x="5624694" y="1705372"/>
              <a:chExt cx="4845398" cy="1276993"/>
            </a:xfrm>
          </p:grpSpPr>
          <p:pic>
            <p:nvPicPr>
              <p:cNvPr id="13" name="图片 12">
                <a:extLst>
                  <a:ext uri="{FF2B5EF4-FFF2-40B4-BE49-F238E27FC236}">
                    <a16:creationId xmlns="" xmlns:a16="http://schemas.microsoft.com/office/drawing/2014/main" id="{7CFD3F3B-22A9-43D9-92D9-0F4143BD8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4694" y="1705372"/>
                <a:ext cx="3800574" cy="1276993"/>
              </a:xfrm>
              <a:prstGeom prst="rect">
                <a:avLst/>
              </a:prstGeom>
            </p:spPr>
          </p:pic>
          <p:sp>
            <p:nvSpPr>
              <p:cNvPr id="14" name="十字形 13">
                <a:extLst>
                  <a:ext uri="{FF2B5EF4-FFF2-40B4-BE49-F238E27FC236}">
                    <a16:creationId xmlns="" xmlns:a16="http://schemas.microsoft.com/office/drawing/2014/main" id="{14A66B0D-B6B1-4CA2-A936-35E77C56E115}"/>
                  </a:ext>
                </a:extLst>
              </p:cNvPr>
              <p:cNvSpPr/>
              <p:nvPr/>
            </p:nvSpPr>
            <p:spPr>
              <a:xfrm>
                <a:off x="9930092" y="2073868"/>
                <a:ext cx="540000" cy="540000"/>
              </a:xfrm>
              <a:prstGeom prst="plus">
                <a:avLst>
                  <a:gd name="adj" fmla="val 42882"/>
                </a:avLst>
              </a:prstGeom>
              <a:solidFill>
                <a:srgbClr val="157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53">
                  <a:solidFill>
                    <a:srgbClr val="1577BA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pic>
          <p:nvPicPr>
            <p:cNvPr id="18" name="图片 17" descr="logo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90025" y="1465187"/>
              <a:ext cx="1729988" cy="1729988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12779694" y="1610361"/>
              <a:ext cx="4713514" cy="1276993"/>
            </a:xfrm>
            <a:prstGeom prst="rect">
              <a:avLst/>
            </a:prstGeom>
          </p:spPr>
          <p:txBody>
            <a:bodyPr vert="horz" wrap="square" lIns="48386" tIns="24193" rIns="48386" bIns="24193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905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码牛学院</a:t>
              </a:r>
              <a:endParaRPr lang="en-US" altLang="zh-CN" sz="1905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95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代码成就人生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17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smtClean="0"/>
              <a:t>Framework</a:t>
            </a:r>
            <a:endParaRPr lang="zh-CN" altLang="en-US" dirty="0"/>
          </a:p>
        </p:txBody>
      </p:sp>
      <p:pic>
        <p:nvPicPr>
          <p:cNvPr id="8194" name="Picture 2" descr="https://images2018.cnblogs.com/blog/1154248/201804/1154248-20180414162403019-4038704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152" y="1189092"/>
            <a:ext cx="7297946" cy="522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43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381552" y="292754"/>
            <a:ext cx="11428897" cy="582534"/>
          </a:xfrm>
          <a:prstGeom prst="rect">
            <a:avLst/>
          </a:prstGeom>
        </p:spPr>
        <p:txBody>
          <a:bodyPr vert="horz" lIns="64509" tIns="32255" rIns="64509" bIns="32255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493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为什么需要</a:t>
            </a:r>
            <a:r>
              <a:rPr lang="zh-CN" altLang="en-US" sz="3493" dirty="0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学习</a:t>
            </a:r>
            <a:r>
              <a:rPr lang="en-US" altLang="zh-CN" sz="3493" dirty="0" err="1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FrameWork</a:t>
            </a:r>
            <a:endParaRPr lang="zh-CN" altLang="en-US" sz="3493" dirty="0">
              <a:solidFill>
                <a:srgbClr val="1577B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675" y="2389516"/>
            <a:ext cx="4909717" cy="309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7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4969750" y="1339866"/>
            <a:ext cx="2255725" cy="226524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4858635" y="2462172"/>
            <a:ext cx="2477963" cy="1254063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7266746" y="2379623"/>
            <a:ext cx="139693" cy="139693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4787200" y="2379623"/>
            <a:ext cx="138106" cy="139693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5381645" y="1799500"/>
            <a:ext cx="1816523" cy="163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2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10002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3144213" y="4111499"/>
            <a:ext cx="5903617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4643050" y="4175920"/>
            <a:ext cx="5526778" cy="45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28" dirty="0" smtClean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为什么需要</a:t>
            </a:r>
            <a:r>
              <a:rPr lang="en-US" altLang="zh-CN" sz="2328" dirty="0" smtClean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zygote</a:t>
            </a:r>
            <a:r>
              <a:rPr lang="zh-CN" altLang="en-US" sz="2328" dirty="0" smtClean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进程</a:t>
            </a:r>
            <a:endParaRPr lang="zh-CN" altLang="en-US" sz="2328" dirty="0"/>
          </a:p>
        </p:txBody>
      </p:sp>
    </p:spTree>
    <p:extLst>
      <p:ext uri="{BB962C8B-B14F-4D97-AF65-F5344CB8AC3E}">
        <p14:creationId xmlns:p14="http://schemas.microsoft.com/office/powerpoint/2010/main" val="192424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835725" y="213002"/>
            <a:ext cx="11429509" cy="582566"/>
          </a:xfrm>
          <a:prstGeom prst="rect">
            <a:avLst/>
          </a:prstGeom>
        </p:spPr>
        <p:txBody>
          <a:bodyPr vert="horz" lIns="64513" tIns="32257" rIns="64513" bIns="32257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82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68" y="274631"/>
            <a:ext cx="11429508" cy="582579"/>
          </a:xfrm>
        </p:spPr>
        <p:txBody>
          <a:bodyPr/>
          <a:lstStyle/>
          <a:p>
            <a:r>
              <a:rPr lang="zh-CN" altLang="en-US" dirty="0" smtClean="0"/>
              <a:t>为什么会有</a:t>
            </a:r>
            <a:r>
              <a:rPr lang="en-US" altLang="zh-CN" dirty="0" smtClean="0"/>
              <a:t>Zygote</a:t>
            </a:r>
            <a:endParaRPr lang="zh-CN" dirty="0" smtClean="0"/>
          </a:p>
        </p:txBody>
      </p:sp>
      <p:sp>
        <p:nvSpPr>
          <p:cNvPr id="3" name="矩形 2"/>
          <p:cNvSpPr/>
          <p:nvPr/>
        </p:nvSpPr>
        <p:spPr>
          <a:xfrm>
            <a:off x="1837039" y="2323071"/>
            <a:ext cx="1804086" cy="66726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Zygote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1801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835725" y="213002"/>
            <a:ext cx="11429509" cy="582566"/>
          </a:xfrm>
          <a:prstGeom prst="rect">
            <a:avLst/>
          </a:prstGeom>
        </p:spPr>
        <p:txBody>
          <a:bodyPr vert="horz" lIns="64513" tIns="32257" rIns="64513" bIns="32257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82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68" y="274631"/>
            <a:ext cx="11429508" cy="582579"/>
          </a:xfrm>
        </p:spPr>
        <p:txBody>
          <a:bodyPr/>
          <a:lstStyle/>
          <a:p>
            <a:r>
              <a:rPr lang="zh-CN" altLang="en-US" dirty="0" smtClean="0"/>
              <a:t>为什么会有</a:t>
            </a:r>
            <a:r>
              <a:rPr lang="en-US" altLang="zh-CN" dirty="0" smtClean="0"/>
              <a:t>Zygote</a:t>
            </a:r>
            <a:endParaRPr 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25" y="1166471"/>
            <a:ext cx="9213506" cy="523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79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835725" y="213002"/>
            <a:ext cx="11429509" cy="582566"/>
          </a:xfrm>
          <a:prstGeom prst="rect">
            <a:avLst/>
          </a:prstGeom>
        </p:spPr>
        <p:txBody>
          <a:bodyPr vert="horz" lIns="64513" tIns="32257" rIns="64513" bIns="32257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22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68" y="274631"/>
            <a:ext cx="11429508" cy="582579"/>
          </a:xfrm>
        </p:spPr>
        <p:txBody>
          <a:bodyPr/>
          <a:lstStyle/>
          <a:p>
            <a:r>
              <a:rPr lang="zh-CN" altLang="en-US" dirty="0" smtClean="0"/>
              <a:t>试想下没有</a:t>
            </a:r>
            <a:r>
              <a:rPr lang="en-US" altLang="zh-CN" dirty="0" smtClean="0"/>
              <a:t>Zygote</a:t>
            </a:r>
            <a:r>
              <a:rPr lang="zh-CN" altLang="en-US" dirty="0" smtClean="0"/>
              <a:t>的世界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xmlns="" id="{BF9D7028-D0A1-4512-A862-597CDC3CC558}"/>
              </a:ext>
            </a:extLst>
          </p:cNvPr>
          <p:cNvSpPr/>
          <p:nvPr/>
        </p:nvSpPr>
        <p:spPr>
          <a:xfrm>
            <a:off x="730718" y="1202929"/>
            <a:ext cx="11262938" cy="500628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53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xmlns="" id="{1D73E10A-8605-407B-900B-DFE4E639CD2A}"/>
              </a:ext>
            </a:extLst>
          </p:cNvPr>
          <p:cNvSpPr txBox="1">
            <a:spLocks/>
          </p:cNvSpPr>
          <p:nvPr/>
        </p:nvSpPr>
        <p:spPr>
          <a:xfrm>
            <a:off x="895553" y="1690735"/>
            <a:ext cx="10567508" cy="2767903"/>
          </a:xfrm>
          <a:prstGeom prst="rect">
            <a:avLst/>
          </a:prstGeom>
        </p:spPr>
        <p:txBody>
          <a:bodyPr/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4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8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两种例子</a:t>
            </a:r>
            <a:endParaRPr lang="en-US" altLang="zh-CN" sz="1800" dirty="0" smtClean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r>
              <a:rPr lang="en-US" altLang="zh-CN" sz="18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 </a:t>
            </a:r>
            <a:r>
              <a:rPr lang="zh-CN" altLang="en-US" sz="1800" dirty="0" smtClean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进程交由应用层创建，</a:t>
            </a:r>
            <a:r>
              <a:rPr lang="zh-CN" altLang="en-US" sz="18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进程本身是一个危险的动作，比较耗费</a:t>
            </a:r>
            <a:r>
              <a:rPr lang="en-US" altLang="zh-CN" sz="18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18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资源 和内存资源，最终大量的第三方</a:t>
            </a:r>
            <a:r>
              <a:rPr lang="en-US" altLang="zh-CN" sz="18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App</a:t>
            </a:r>
            <a:r>
              <a:rPr lang="zh-CN" altLang="en-US" sz="18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会创建一大堆进程</a:t>
            </a:r>
            <a:endParaRPr lang="en-US" altLang="zh-CN" sz="1800" dirty="0" smtClean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endParaRPr lang="en-US" altLang="zh-CN" sz="18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 algn="just">
              <a:buAutoNum type="arabicPlain" startAt="2"/>
            </a:pPr>
            <a:r>
              <a:rPr lang="zh-CN" altLang="en-US" sz="18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进程交由系统进程创建，无疑将系统的进程源码暴露在应用层，应用层会轻松</a:t>
            </a:r>
            <a:r>
              <a:rPr lang="en-US" altLang="zh-CN" sz="18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hook</a:t>
            </a:r>
            <a:r>
              <a:rPr lang="zh-CN" altLang="en-US" sz="18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，注入函数，或者</a:t>
            </a:r>
            <a:endParaRPr lang="en-US" altLang="zh-CN" sz="1800" dirty="0" smtClean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r>
              <a:rPr lang="zh-CN" altLang="en-US" sz="18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拦截其他</a:t>
            </a:r>
            <a:r>
              <a:rPr lang="en-US" altLang="zh-CN" sz="18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app</a:t>
            </a:r>
            <a:r>
              <a:rPr lang="zh-CN" altLang="en-US" sz="18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正常创建的需要，</a:t>
            </a:r>
            <a:endParaRPr lang="zh-CN" altLang="en-US" sz="18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785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835725" y="213002"/>
            <a:ext cx="11429509" cy="582566"/>
          </a:xfrm>
          <a:prstGeom prst="rect">
            <a:avLst/>
          </a:prstGeom>
        </p:spPr>
        <p:txBody>
          <a:bodyPr vert="horz" lIns="64513" tIns="32257" rIns="64513" bIns="32257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82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68" y="274631"/>
            <a:ext cx="11429508" cy="582579"/>
          </a:xfrm>
        </p:spPr>
        <p:txBody>
          <a:bodyPr/>
          <a:lstStyle/>
          <a:p>
            <a:r>
              <a:rPr lang="zh-CN" altLang="en-US" dirty="0" smtClean="0"/>
              <a:t>为什么会有</a:t>
            </a:r>
            <a:r>
              <a:rPr lang="en-US" altLang="zh-CN" dirty="0" smtClean="0"/>
              <a:t>Zygote</a:t>
            </a:r>
            <a:endParaRPr 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69" y="857197"/>
            <a:ext cx="8403999" cy="584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51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835725" y="213002"/>
            <a:ext cx="11429509" cy="582566"/>
          </a:xfrm>
          <a:prstGeom prst="rect">
            <a:avLst/>
          </a:prstGeom>
        </p:spPr>
        <p:txBody>
          <a:bodyPr vert="horz" lIns="64513" tIns="32257" rIns="64513" bIns="32257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82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68" y="274631"/>
            <a:ext cx="11429508" cy="582579"/>
          </a:xfrm>
        </p:spPr>
        <p:txBody>
          <a:bodyPr/>
          <a:lstStyle/>
          <a:p>
            <a:r>
              <a:rPr lang="zh-CN" altLang="en-US" dirty="0" smtClean="0"/>
              <a:t>为什么会有</a:t>
            </a:r>
            <a:r>
              <a:rPr lang="en-US" altLang="zh-CN" dirty="0" smtClean="0"/>
              <a:t>Zygote</a:t>
            </a:r>
            <a:endParaRPr 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579" y="1211754"/>
            <a:ext cx="7572632" cy="52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43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4969750" y="1339866"/>
            <a:ext cx="2255725" cy="226524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4858635" y="2462172"/>
            <a:ext cx="2477963" cy="1254063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7266746" y="2379623"/>
            <a:ext cx="139693" cy="139693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4787200" y="2379623"/>
            <a:ext cx="138106" cy="139693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5381645" y="1799500"/>
            <a:ext cx="1816523" cy="163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2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10002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3144213" y="4111499"/>
            <a:ext cx="5903617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114066" y="4153620"/>
            <a:ext cx="5526778" cy="45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28" dirty="0" smtClean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系统启动过程</a:t>
            </a:r>
            <a:endParaRPr lang="zh-CN" altLang="en-US" sz="2328" dirty="0"/>
          </a:p>
        </p:txBody>
      </p:sp>
    </p:spTree>
    <p:extLst>
      <p:ext uri="{BB962C8B-B14F-4D97-AF65-F5344CB8AC3E}">
        <p14:creationId xmlns:p14="http://schemas.microsoft.com/office/powerpoint/2010/main" val="11190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835725" y="213002"/>
            <a:ext cx="11429509" cy="582566"/>
          </a:xfrm>
          <a:prstGeom prst="rect">
            <a:avLst/>
          </a:prstGeom>
        </p:spPr>
        <p:txBody>
          <a:bodyPr vert="horz" lIns="64513" tIns="32257" rIns="64513" bIns="32257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82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68" y="274631"/>
            <a:ext cx="11429508" cy="582579"/>
          </a:xfrm>
        </p:spPr>
        <p:txBody>
          <a:bodyPr/>
          <a:lstStyle/>
          <a:p>
            <a:r>
              <a:rPr lang="en-US" altLang="zh-CN" dirty="0" smtClean="0"/>
              <a:t>App</a:t>
            </a:r>
            <a:r>
              <a:rPr lang="zh-CN" altLang="en-US" dirty="0" smtClean="0"/>
              <a:t>启动过程</a:t>
            </a:r>
            <a:endParaRPr lang="zh-CN" dirty="0" smtClean="0"/>
          </a:p>
        </p:txBody>
      </p:sp>
      <p:pic>
        <p:nvPicPr>
          <p:cNvPr id="17410" name="Picture 2" descr="https://img-blog.csdnimg.cn/20190103210547300.png?x-oss-process=image/watermark,type_ZmFuZ3poZW5naGVpdGk,shadow_10,text_aHR0cHM6Ly9ibG9nLmNzZG4ubmV0L2h6d2FpbGxs,size_16,color_FFFFFF,t_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2657"/>
            <a:ext cx="11113692" cy="689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3012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2761793" y="2095537"/>
            <a:ext cx="8834746" cy="809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657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4657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移动互联网高级开发</a:t>
            </a:r>
            <a:endParaRPr lang="zh-CN" altLang="zh-CN" sz="4657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7920257" y="3112152"/>
            <a:ext cx="2268098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用代码码出精彩的人生</a:t>
            </a:r>
            <a:endParaRPr lang="en-US" altLang="zh-CN" sz="11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68" y="1666923"/>
            <a:ext cx="1865530" cy="186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9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787200" y="1339866"/>
            <a:ext cx="2619239" cy="2376369"/>
            <a:chOff x="4787200" y="1339866"/>
            <a:chExt cx="2619239" cy="237636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4969750" y="1339866"/>
              <a:ext cx="2255725" cy="226524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787200" y="1742338"/>
              <a:ext cx="2619239" cy="1973897"/>
              <a:chOff x="4787200" y="1742338"/>
              <a:chExt cx="2619239" cy="1973897"/>
            </a:xfrm>
          </p:grpSpPr>
          <p:sp>
            <p:nvSpPr>
              <p:cNvPr id="5" name="Freeform 8"/>
              <p:cNvSpPr/>
              <p:nvPr/>
            </p:nvSpPr>
            <p:spPr bwMode="auto">
              <a:xfrm>
                <a:off x="4858635" y="2462172"/>
                <a:ext cx="2477963" cy="1254063"/>
              </a:xfrm>
              <a:custGeom>
                <a:avLst/>
                <a:gdLst>
                  <a:gd name="T0" fmla="*/ 3963 w 3963"/>
                  <a:gd name="T1" fmla="*/ 0 h 1997"/>
                  <a:gd name="T2" fmla="*/ 3963 w 3963"/>
                  <a:gd name="T3" fmla="*/ 16 h 1997"/>
                  <a:gd name="T4" fmla="*/ 1982 w 3963"/>
                  <a:gd name="T5" fmla="*/ 1997 h 1997"/>
                  <a:gd name="T6" fmla="*/ 0 w 3963"/>
                  <a:gd name="T7" fmla="*/ 16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63" h="1997">
                    <a:moveTo>
                      <a:pt x="3963" y="0"/>
                    </a:moveTo>
                    <a:cubicBezTo>
                      <a:pt x="3963" y="5"/>
                      <a:pt x="3963" y="11"/>
                      <a:pt x="3963" y="16"/>
                    </a:cubicBezTo>
                    <a:cubicBezTo>
                      <a:pt x="3963" y="1110"/>
                      <a:pt x="3076" y="1997"/>
                      <a:pt x="1982" y="1997"/>
                    </a:cubicBezTo>
                    <a:cubicBezTo>
                      <a:pt x="888" y="1997"/>
                      <a:pt x="0" y="1110"/>
                      <a:pt x="0" y="16"/>
                    </a:cubicBezTo>
                  </a:path>
                </a:pathLst>
              </a:custGeom>
              <a:noFill/>
              <a:ln w="8" cap="flat" cmpd="sng">
                <a:solidFill>
                  <a:srgbClr val="4E4B49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Oval 9"/>
              <p:cNvSpPr>
                <a:spLocks noChangeArrowheads="1"/>
              </p:cNvSpPr>
              <p:nvPr/>
            </p:nvSpPr>
            <p:spPr bwMode="auto">
              <a:xfrm>
                <a:off x="7266746" y="2379623"/>
                <a:ext cx="139693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Oval 10"/>
              <p:cNvSpPr>
                <a:spLocks noChangeArrowheads="1"/>
              </p:cNvSpPr>
              <p:nvPr/>
            </p:nvSpPr>
            <p:spPr bwMode="auto">
              <a:xfrm>
                <a:off x="4787200" y="2379623"/>
                <a:ext cx="138106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TextBox 13"/>
              <p:cNvSpPr txBox="1">
                <a:spLocks noChangeArrowheads="1"/>
              </p:cNvSpPr>
              <p:nvPr/>
            </p:nvSpPr>
            <p:spPr bwMode="auto">
              <a:xfrm>
                <a:off x="5187759" y="1742338"/>
                <a:ext cx="1816523" cy="1631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2" dirty="0" smtClean="0">
                    <a:solidFill>
                      <a:srgbClr val="F8F8F8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02</a:t>
                </a:r>
                <a:endParaRPr lang="zh-CN" altLang="en-US" sz="10002" dirty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3144213" y="4111499"/>
            <a:ext cx="5903617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4573203" y="4267787"/>
            <a:ext cx="5526778" cy="45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28" dirty="0" smtClean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各大主要进程通信机制</a:t>
            </a:r>
            <a:endParaRPr lang="zh-CN" altLang="en-US" sz="2328" dirty="0"/>
          </a:p>
        </p:txBody>
      </p:sp>
    </p:spTree>
    <p:extLst>
      <p:ext uri="{BB962C8B-B14F-4D97-AF65-F5344CB8AC3E}">
        <p14:creationId xmlns:p14="http://schemas.microsoft.com/office/powerpoint/2010/main" val="141190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应用启动</a:t>
            </a:r>
            <a:endParaRPr lang="zh-CN" altLang="en-US" dirty="0"/>
          </a:p>
        </p:txBody>
      </p:sp>
      <p:graphicFrame>
        <p:nvGraphicFramePr>
          <p:cNvPr id="3" name="对象 2"/>
          <p:cNvGraphicFramePr/>
          <p:nvPr>
            <p:extLst/>
          </p:nvPr>
        </p:nvGraphicFramePr>
        <p:xfrm>
          <a:off x="313594" y="1348914"/>
          <a:ext cx="11289047" cy="5319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" r:id="rId3" imgW="8695690" imgH="4105910" progId="Visio.Drawing.15">
                  <p:embed/>
                </p:oleObj>
              </mc:Choice>
              <mc:Fallback>
                <p:oleObj r:id="rId3" imgW="8695690" imgH="410591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594" y="1348914"/>
                        <a:ext cx="11289047" cy="5319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561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835725" y="213002"/>
            <a:ext cx="11429509" cy="582566"/>
          </a:xfrm>
          <a:prstGeom prst="rect">
            <a:avLst/>
          </a:prstGeom>
        </p:spPr>
        <p:txBody>
          <a:bodyPr vert="horz" lIns="64513" tIns="32257" rIns="64513" bIns="32257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82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68" y="274631"/>
            <a:ext cx="11429508" cy="582579"/>
          </a:xfrm>
        </p:spPr>
        <p:txBody>
          <a:bodyPr/>
          <a:lstStyle/>
          <a:p>
            <a:r>
              <a:rPr lang="en-US" altLang="zh-CN" dirty="0" err="1" smtClean="0"/>
              <a:t>Luancher</a:t>
            </a:r>
            <a:r>
              <a:rPr lang="zh-CN" altLang="en-US" dirty="0" smtClean="0"/>
              <a:t>启动过程</a:t>
            </a:r>
            <a:endParaRPr lang="zh-CN" dirty="0" smtClean="0"/>
          </a:p>
        </p:txBody>
      </p:sp>
      <p:pic>
        <p:nvPicPr>
          <p:cNvPr id="7170" name="Picture 2" descr="https://img2020.cnblogs.com/blog/472002/202008/472002-20200814200538543-316428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868" y="1284052"/>
            <a:ext cx="7287266" cy="50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188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应用启动整体概念</a:t>
            </a:r>
            <a:endParaRPr lang="zh-CN" altLang="en-US" dirty="0"/>
          </a:p>
        </p:txBody>
      </p:sp>
      <p:graphicFrame>
        <p:nvGraphicFramePr>
          <p:cNvPr id="4" name="对象 3"/>
          <p:cNvGraphicFramePr/>
          <p:nvPr>
            <p:extLst/>
          </p:nvPr>
        </p:nvGraphicFramePr>
        <p:xfrm>
          <a:off x="570748" y="792147"/>
          <a:ext cx="10156487" cy="6065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1" r:id="rId3" imgW="7332980" imgH="4392930" progId="Visio.Drawing.15">
                  <p:embed/>
                </p:oleObj>
              </mc:Choice>
              <mc:Fallback>
                <p:oleObj r:id="rId3" imgW="7332980" imgH="439293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0748" y="792147"/>
                        <a:ext cx="10156487" cy="60658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761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787200" y="1339866"/>
            <a:ext cx="2619239" cy="2376369"/>
            <a:chOff x="4787200" y="1339866"/>
            <a:chExt cx="2619239" cy="237636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4969750" y="1339866"/>
              <a:ext cx="2255725" cy="226524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787200" y="1742338"/>
              <a:ext cx="2619239" cy="1973897"/>
              <a:chOff x="4787200" y="1742338"/>
              <a:chExt cx="2619239" cy="1973897"/>
            </a:xfrm>
          </p:grpSpPr>
          <p:sp>
            <p:nvSpPr>
              <p:cNvPr id="5" name="Freeform 8"/>
              <p:cNvSpPr/>
              <p:nvPr/>
            </p:nvSpPr>
            <p:spPr bwMode="auto">
              <a:xfrm>
                <a:off x="4858635" y="2462172"/>
                <a:ext cx="2477963" cy="1254063"/>
              </a:xfrm>
              <a:custGeom>
                <a:avLst/>
                <a:gdLst>
                  <a:gd name="T0" fmla="*/ 3963 w 3963"/>
                  <a:gd name="T1" fmla="*/ 0 h 1997"/>
                  <a:gd name="T2" fmla="*/ 3963 w 3963"/>
                  <a:gd name="T3" fmla="*/ 16 h 1997"/>
                  <a:gd name="T4" fmla="*/ 1982 w 3963"/>
                  <a:gd name="T5" fmla="*/ 1997 h 1997"/>
                  <a:gd name="T6" fmla="*/ 0 w 3963"/>
                  <a:gd name="T7" fmla="*/ 16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63" h="1997">
                    <a:moveTo>
                      <a:pt x="3963" y="0"/>
                    </a:moveTo>
                    <a:cubicBezTo>
                      <a:pt x="3963" y="5"/>
                      <a:pt x="3963" y="11"/>
                      <a:pt x="3963" y="16"/>
                    </a:cubicBezTo>
                    <a:cubicBezTo>
                      <a:pt x="3963" y="1110"/>
                      <a:pt x="3076" y="1997"/>
                      <a:pt x="1982" y="1997"/>
                    </a:cubicBezTo>
                    <a:cubicBezTo>
                      <a:pt x="888" y="1997"/>
                      <a:pt x="0" y="1110"/>
                      <a:pt x="0" y="16"/>
                    </a:cubicBezTo>
                  </a:path>
                </a:pathLst>
              </a:custGeom>
              <a:noFill/>
              <a:ln w="8" cap="flat" cmpd="sng">
                <a:solidFill>
                  <a:srgbClr val="4E4B49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Oval 9"/>
              <p:cNvSpPr>
                <a:spLocks noChangeArrowheads="1"/>
              </p:cNvSpPr>
              <p:nvPr/>
            </p:nvSpPr>
            <p:spPr bwMode="auto">
              <a:xfrm>
                <a:off x="7266746" y="2379623"/>
                <a:ext cx="139693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Oval 10"/>
              <p:cNvSpPr>
                <a:spLocks noChangeArrowheads="1"/>
              </p:cNvSpPr>
              <p:nvPr/>
            </p:nvSpPr>
            <p:spPr bwMode="auto">
              <a:xfrm>
                <a:off x="4787200" y="2379623"/>
                <a:ext cx="138106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TextBox 13"/>
              <p:cNvSpPr txBox="1">
                <a:spLocks noChangeArrowheads="1"/>
              </p:cNvSpPr>
              <p:nvPr/>
            </p:nvSpPr>
            <p:spPr bwMode="auto">
              <a:xfrm>
                <a:off x="5187759" y="1742338"/>
                <a:ext cx="1816523" cy="1631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2" dirty="0" smtClean="0">
                    <a:solidFill>
                      <a:srgbClr val="F8F8F8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03</a:t>
                </a:r>
                <a:endParaRPr lang="zh-CN" altLang="en-US" sz="10002" dirty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3144213" y="4111499"/>
            <a:ext cx="5903617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4925306" y="4270894"/>
            <a:ext cx="5526778" cy="45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28" dirty="0" err="1" smtClean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Luncher</a:t>
            </a:r>
            <a:r>
              <a:rPr lang="zh-CN" altLang="en-US" sz="2328" dirty="0" smtClean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启动过程</a:t>
            </a:r>
            <a:endParaRPr lang="zh-CN" altLang="en-US" sz="2328" dirty="0"/>
          </a:p>
        </p:txBody>
      </p:sp>
    </p:spTree>
    <p:extLst>
      <p:ext uri="{BB962C8B-B14F-4D97-AF65-F5344CB8AC3E}">
        <p14:creationId xmlns:p14="http://schemas.microsoft.com/office/powerpoint/2010/main" val="264612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545465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回顾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Activity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启动的流程</a:t>
            </a:r>
          </a:p>
        </p:txBody>
      </p:sp>
      <p:graphicFrame>
        <p:nvGraphicFramePr>
          <p:cNvPr id="2" name="对象 1"/>
          <p:cNvGraphicFramePr/>
          <p:nvPr/>
        </p:nvGraphicFramePr>
        <p:xfrm>
          <a:off x="770890" y="1267460"/>
          <a:ext cx="10283190" cy="551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" r:id="rId5" imgW="9690735" imgH="5208270" progId="Visio.Drawing.15">
                  <p:embed/>
                </p:oleObj>
              </mc:Choice>
              <mc:Fallback>
                <p:oleObj r:id="rId5" imgW="9690735" imgH="520827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0890" y="1267460"/>
                        <a:ext cx="10283190" cy="551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111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835725" y="213002"/>
            <a:ext cx="11429509" cy="582566"/>
          </a:xfrm>
          <a:prstGeom prst="rect">
            <a:avLst/>
          </a:prstGeom>
        </p:spPr>
        <p:txBody>
          <a:bodyPr vert="horz" lIns="64513" tIns="32257" rIns="64513" bIns="32257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82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68" y="274631"/>
            <a:ext cx="11429508" cy="582579"/>
          </a:xfrm>
        </p:spPr>
        <p:txBody>
          <a:bodyPr/>
          <a:lstStyle/>
          <a:p>
            <a:r>
              <a:rPr lang="en-US" altLang="zh-CN" dirty="0" smtClean="0"/>
              <a:t>App</a:t>
            </a:r>
            <a:r>
              <a:rPr lang="zh-CN" altLang="en-US" dirty="0" smtClean="0"/>
              <a:t>启动过程</a:t>
            </a:r>
            <a:endParaRPr lang="zh-CN" dirty="0" smtClean="0"/>
          </a:p>
        </p:txBody>
      </p:sp>
      <p:pic>
        <p:nvPicPr>
          <p:cNvPr id="18436" name="Picture 4" descr="https://img-blog.csdnimg.cn/20190103210016632.png?x-oss-process=image/watermark,type_ZmFuZ3poZW5naGVpdGk,shadow_10,text_aHR0cHM6Ly9ibG9nLmNzZG4ubmV0L2h6d2FpbGxs,size_16,color_FFFFFF,t_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18" y="274631"/>
            <a:ext cx="8202884" cy="615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429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835725" y="213002"/>
            <a:ext cx="11429509" cy="582566"/>
          </a:xfrm>
          <a:prstGeom prst="rect">
            <a:avLst/>
          </a:prstGeom>
        </p:spPr>
        <p:txBody>
          <a:bodyPr vert="horz" lIns="64513" tIns="32257" rIns="64513" bIns="32257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82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68" y="274631"/>
            <a:ext cx="11429508" cy="582579"/>
          </a:xfrm>
        </p:spPr>
        <p:txBody>
          <a:bodyPr/>
          <a:lstStyle/>
          <a:p>
            <a:r>
              <a:rPr lang="en-US" altLang="zh-CN" dirty="0" err="1" smtClean="0"/>
              <a:t>Actvity</a:t>
            </a:r>
            <a:r>
              <a:rPr lang="zh-CN" altLang="en-US" dirty="0" smtClean="0"/>
              <a:t>启动过程</a:t>
            </a:r>
            <a:endParaRPr lang="zh-CN" dirty="0" smtClean="0"/>
          </a:p>
        </p:txBody>
      </p:sp>
      <p:graphicFrame>
        <p:nvGraphicFramePr>
          <p:cNvPr id="7" name="对象 6"/>
          <p:cNvGraphicFramePr/>
          <p:nvPr>
            <p:extLst/>
          </p:nvPr>
        </p:nvGraphicFramePr>
        <p:xfrm>
          <a:off x="163884" y="1383633"/>
          <a:ext cx="11757138" cy="5474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" r:id="rId4" imgW="8776335" imgH="4097020" progId="Visio.Drawing.15">
                  <p:embed/>
                </p:oleObj>
              </mc:Choice>
              <mc:Fallback>
                <p:oleObj r:id="rId4" imgW="8776335" imgH="40970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3884" y="1383633"/>
                        <a:ext cx="11757138" cy="5474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5332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835725" y="213002"/>
            <a:ext cx="11429509" cy="582566"/>
          </a:xfrm>
          <a:prstGeom prst="rect">
            <a:avLst/>
          </a:prstGeom>
        </p:spPr>
        <p:txBody>
          <a:bodyPr vert="horz" lIns="64513" tIns="32257" rIns="64513" bIns="32257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22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68" y="274631"/>
            <a:ext cx="11429508" cy="582579"/>
          </a:xfrm>
        </p:spPr>
        <p:txBody>
          <a:bodyPr/>
          <a:lstStyle/>
          <a:p>
            <a:r>
              <a:rPr lang="zh-CN" altLang="en-US" dirty="0" smtClean="0"/>
              <a:t>类的概念讲解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xmlns="" id="{BF9D7028-D0A1-4512-A862-597CDC3CC558}"/>
              </a:ext>
            </a:extLst>
          </p:cNvPr>
          <p:cNvSpPr/>
          <p:nvPr/>
        </p:nvSpPr>
        <p:spPr>
          <a:xfrm>
            <a:off x="730718" y="1202929"/>
            <a:ext cx="11262938" cy="500628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53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xmlns="" id="{1D73E10A-8605-407B-900B-DFE4E639CD2A}"/>
              </a:ext>
            </a:extLst>
          </p:cNvPr>
          <p:cNvSpPr txBox="1">
            <a:spLocks/>
          </p:cNvSpPr>
          <p:nvPr/>
        </p:nvSpPr>
        <p:spPr>
          <a:xfrm>
            <a:off x="895553" y="1690735"/>
            <a:ext cx="10567508" cy="2767903"/>
          </a:xfrm>
          <a:prstGeom prst="rect">
            <a:avLst/>
          </a:prstGeom>
        </p:spPr>
        <p:txBody>
          <a:bodyPr/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4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系统中的所有经常进程都是由</a:t>
            </a:r>
            <a:r>
              <a:rPr lang="en-US" altLang="zh-CN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Zygote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进程</a:t>
            </a:r>
            <a:r>
              <a:rPr lang="en-US" altLang="zh-CN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fork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出来的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800" dirty="0" err="1">
                <a:solidFill>
                  <a:srgbClr val="0070C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SystemServer</a:t>
            </a:r>
            <a:r>
              <a:rPr lang="zh-CN" altLang="en-US" sz="1800" dirty="0">
                <a:solidFill>
                  <a:srgbClr val="0070C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进程是系统进程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，很多系统服务，例如</a:t>
            </a:r>
            <a:r>
              <a:rPr lang="en-US" altLang="zh-CN" sz="18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ActivityManagerService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8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PackageManagerService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8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WindowManagerService</a:t>
            </a:r>
            <a:r>
              <a:rPr lang="en-US" altLang="zh-CN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都是存在该进程被创建后启动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800" dirty="0" err="1">
                <a:solidFill>
                  <a:srgbClr val="0070C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ActivityManagerServices</a:t>
            </a:r>
            <a:r>
              <a:rPr lang="zh-CN" altLang="en-US" sz="1800" dirty="0">
                <a:solidFill>
                  <a:srgbClr val="0070C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800" dirty="0">
                <a:solidFill>
                  <a:srgbClr val="0070C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AMS</a:t>
            </a:r>
            <a:r>
              <a:rPr lang="zh-CN" altLang="en-US" sz="1800" dirty="0">
                <a:solidFill>
                  <a:srgbClr val="0070C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）：是一个服务端对象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，负责所有的</a:t>
            </a:r>
            <a:r>
              <a:rPr lang="en-US" altLang="zh-CN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Activity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的生命周期，</a:t>
            </a:r>
            <a:r>
              <a:rPr lang="en-US" altLang="zh-CN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AMS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</a:t>
            </a:r>
            <a:r>
              <a:rPr lang="en-US" altLang="zh-CN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Binder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</a:t>
            </a:r>
            <a:r>
              <a:rPr lang="en-US" altLang="zh-CN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Activity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通信，而</a:t>
            </a:r>
            <a:r>
              <a:rPr lang="en-US" altLang="zh-CN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AMS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</a:t>
            </a:r>
            <a:r>
              <a:rPr lang="en-US" altLang="zh-CN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Zygote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之间是通过</a:t>
            </a:r>
            <a:r>
              <a:rPr lang="en-US" altLang="zh-CN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Socket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通信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800" dirty="0" err="1" smtClean="0">
                <a:solidFill>
                  <a:srgbClr val="0070C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ActivityThread</a:t>
            </a:r>
            <a:r>
              <a:rPr lang="zh-CN" altLang="en-US" sz="1800" dirty="0" smtClean="0">
                <a:solidFill>
                  <a:srgbClr val="0070C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主角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线程</a:t>
            </a:r>
            <a:r>
              <a:rPr lang="en-US" altLang="zh-CN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主线程，它的</a:t>
            </a:r>
            <a:r>
              <a:rPr lang="en-US" altLang="zh-CN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main()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方法是</a:t>
            </a:r>
            <a:r>
              <a:rPr lang="en-US" altLang="zh-CN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APP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的真正入口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800" dirty="0" err="1">
                <a:solidFill>
                  <a:srgbClr val="0070C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ApplicationThread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：一个实现了</a:t>
            </a:r>
            <a:r>
              <a:rPr lang="en-US" altLang="zh-CN" sz="18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IBinder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接口的</a:t>
            </a:r>
            <a:r>
              <a:rPr lang="en-US" altLang="zh-CN" sz="18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ActivityThread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内部类，用于</a:t>
            </a:r>
            <a:r>
              <a:rPr lang="en-US" altLang="zh-CN" sz="18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ActivityThread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AMS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的所在进程间通信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800" dirty="0">
                <a:solidFill>
                  <a:srgbClr val="0070C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Instrumentation</a:t>
            </a:r>
            <a:r>
              <a:rPr lang="zh-CN" altLang="en-US" sz="1800" dirty="0">
                <a:solidFill>
                  <a:srgbClr val="0070C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可以理解为</a:t>
            </a:r>
            <a:r>
              <a:rPr lang="en-US" altLang="zh-CN" sz="18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ActivityThread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的一个工具类，在</a:t>
            </a:r>
            <a:r>
              <a:rPr lang="en-US" altLang="zh-CN" sz="18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ActivityThread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中初始化，一个进程只存在一个</a:t>
            </a:r>
            <a:r>
              <a:rPr lang="en-US" altLang="zh-CN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Instrumentation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对象，在每个</a:t>
            </a:r>
            <a:r>
              <a:rPr lang="en-US" altLang="zh-CN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Activity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初始化时，会通过</a:t>
            </a:r>
            <a:r>
              <a:rPr lang="en-US" altLang="zh-CN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Activity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Attach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方法，将该引用传递给</a:t>
            </a:r>
            <a:r>
              <a:rPr lang="en-US" altLang="zh-CN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Activity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r>
              <a:rPr lang="en-US" altLang="zh-CN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Activity</a:t>
            </a:r>
            <a:r>
              <a:rPr lang="zh-CN" altLang="en-US" sz="18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所有生命周期的方法都有该类来执行</a:t>
            </a:r>
          </a:p>
        </p:txBody>
      </p:sp>
    </p:spTree>
    <p:extLst>
      <p:ext uri="{BB962C8B-B14F-4D97-AF65-F5344CB8AC3E}">
        <p14:creationId xmlns:p14="http://schemas.microsoft.com/office/powerpoint/2010/main" val="376001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787200" y="1339866"/>
            <a:ext cx="2619239" cy="2376369"/>
            <a:chOff x="4787200" y="1339866"/>
            <a:chExt cx="2619239" cy="237636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4969750" y="1339866"/>
              <a:ext cx="2255725" cy="226524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787200" y="1742338"/>
              <a:ext cx="2619239" cy="1973897"/>
              <a:chOff x="4787200" y="1742338"/>
              <a:chExt cx="2619239" cy="1973897"/>
            </a:xfrm>
          </p:grpSpPr>
          <p:sp>
            <p:nvSpPr>
              <p:cNvPr id="5" name="Freeform 8"/>
              <p:cNvSpPr/>
              <p:nvPr/>
            </p:nvSpPr>
            <p:spPr bwMode="auto">
              <a:xfrm>
                <a:off x="4858635" y="2462172"/>
                <a:ext cx="2477963" cy="1254063"/>
              </a:xfrm>
              <a:custGeom>
                <a:avLst/>
                <a:gdLst>
                  <a:gd name="T0" fmla="*/ 3963 w 3963"/>
                  <a:gd name="T1" fmla="*/ 0 h 1997"/>
                  <a:gd name="T2" fmla="*/ 3963 w 3963"/>
                  <a:gd name="T3" fmla="*/ 16 h 1997"/>
                  <a:gd name="T4" fmla="*/ 1982 w 3963"/>
                  <a:gd name="T5" fmla="*/ 1997 h 1997"/>
                  <a:gd name="T6" fmla="*/ 0 w 3963"/>
                  <a:gd name="T7" fmla="*/ 16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63" h="1997">
                    <a:moveTo>
                      <a:pt x="3963" y="0"/>
                    </a:moveTo>
                    <a:cubicBezTo>
                      <a:pt x="3963" y="5"/>
                      <a:pt x="3963" y="11"/>
                      <a:pt x="3963" y="16"/>
                    </a:cubicBezTo>
                    <a:cubicBezTo>
                      <a:pt x="3963" y="1110"/>
                      <a:pt x="3076" y="1997"/>
                      <a:pt x="1982" y="1997"/>
                    </a:cubicBezTo>
                    <a:cubicBezTo>
                      <a:pt x="888" y="1997"/>
                      <a:pt x="0" y="1110"/>
                      <a:pt x="0" y="16"/>
                    </a:cubicBezTo>
                  </a:path>
                </a:pathLst>
              </a:custGeom>
              <a:noFill/>
              <a:ln w="8" cap="flat" cmpd="sng">
                <a:solidFill>
                  <a:srgbClr val="4E4B49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Oval 9"/>
              <p:cNvSpPr>
                <a:spLocks noChangeArrowheads="1"/>
              </p:cNvSpPr>
              <p:nvPr/>
            </p:nvSpPr>
            <p:spPr bwMode="auto">
              <a:xfrm>
                <a:off x="7266746" y="2379623"/>
                <a:ext cx="139693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Oval 10"/>
              <p:cNvSpPr>
                <a:spLocks noChangeArrowheads="1"/>
              </p:cNvSpPr>
              <p:nvPr/>
            </p:nvSpPr>
            <p:spPr bwMode="auto">
              <a:xfrm>
                <a:off x="4787200" y="2379623"/>
                <a:ext cx="138106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TextBox 13"/>
              <p:cNvSpPr txBox="1">
                <a:spLocks noChangeArrowheads="1"/>
              </p:cNvSpPr>
              <p:nvPr/>
            </p:nvSpPr>
            <p:spPr bwMode="auto">
              <a:xfrm>
                <a:off x="5187759" y="1742338"/>
                <a:ext cx="1816523" cy="1631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2" dirty="0" smtClean="0">
                    <a:solidFill>
                      <a:srgbClr val="F8F8F8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03</a:t>
                </a:r>
                <a:endParaRPr lang="zh-CN" altLang="en-US" sz="10002" dirty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3144213" y="4111499"/>
            <a:ext cx="5903617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4573203" y="4267787"/>
            <a:ext cx="5526778" cy="45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28" dirty="0" smtClean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PMS</a:t>
            </a:r>
            <a:r>
              <a:rPr lang="zh-CN" altLang="en-US" sz="2328" dirty="0" smtClean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管理由来</a:t>
            </a:r>
            <a:endParaRPr lang="zh-CN" altLang="en-US" sz="2328" dirty="0"/>
          </a:p>
        </p:txBody>
      </p:sp>
    </p:spTree>
    <p:extLst>
      <p:ext uri="{BB962C8B-B14F-4D97-AF65-F5344CB8AC3E}">
        <p14:creationId xmlns:p14="http://schemas.microsoft.com/office/powerpoint/2010/main" val="38866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38745" y="3289461"/>
            <a:ext cx="1633034" cy="1394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058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David </a:t>
            </a:r>
            <a:r>
              <a:rPr lang="zh-CN" altLang="en-US" sz="1058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 </a:t>
            </a:r>
            <a:r>
              <a:rPr lang="en-US" altLang="zh-CN" sz="1058" b="1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复旦大学工程硕士</a:t>
            </a:r>
            <a:r>
              <a:rPr lang="en-US" altLang="zh-CN" sz="1058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</a:t>
            </a:r>
            <a:r>
              <a:rPr lang="zh-CN" altLang="zh-CN" sz="1058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原</a:t>
            </a:r>
            <a:r>
              <a:rPr lang="en-US" altLang="zh-CN" sz="1058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Oppo</a:t>
            </a:r>
            <a:r>
              <a:rPr lang="zh-CN" altLang="en-US" sz="1058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资深研发工程师，网易特邀</a:t>
            </a:r>
            <a:r>
              <a:rPr lang="en-US" altLang="zh-CN" sz="1058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058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讲师，华为架构师</a:t>
            </a:r>
            <a:r>
              <a:rPr lang="en-US" altLang="zh-CN" sz="1058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</a:p>
          <a:p>
            <a:pPr algn="l"/>
            <a:endParaRPr lang="en-US" altLang="zh-CN" sz="1058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20640" y="3187483"/>
            <a:ext cx="1887709" cy="711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058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River</a:t>
            </a:r>
            <a:r>
              <a:rPr lang="zh-CN" altLang="en-US" sz="1058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</a:t>
            </a:r>
            <a:r>
              <a:rPr lang="en-US" altLang="zh-CN" sz="1058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《</a:t>
            </a:r>
            <a:r>
              <a:rPr lang="en-US" altLang="zh-CN" sz="1058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Android开发入门与实战第二版》作者之一</a:t>
            </a:r>
            <a:r>
              <a:rPr lang="en-US" altLang="zh-CN" sz="1058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</a:p>
          <a:p>
            <a:pPr algn="l"/>
            <a:endParaRPr lang="en-US" altLang="zh-CN" sz="1058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47644" y="3237840"/>
            <a:ext cx="1697131" cy="100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058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Zee</a:t>
            </a:r>
            <a:r>
              <a:rPr lang="zh-CN" altLang="en-US" sz="1058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</a:t>
            </a:r>
            <a:r>
              <a:rPr lang="en-US" altLang="zh-CN" sz="1058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1058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中南大学计算机信息专业毕业，前新浪架构师，58同城项目负责人 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644" y="1236517"/>
            <a:ext cx="1604841" cy="1618127"/>
          </a:xfrm>
          <a:prstGeom prst="rect">
            <a:avLst/>
          </a:prstGeom>
        </p:spPr>
      </p:pic>
      <p:sp>
        <p:nvSpPr>
          <p:cNvPr id="8" name="FLYING IMPRESSION FID FEIZHAO    qq:1964271550"/>
          <p:cNvSpPr txBox="1"/>
          <p:nvPr/>
        </p:nvSpPr>
        <p:spPr>
          <a:xfrm>
            <a:off x="1035356" y="4360371"/>
            <a:ext cx="9618585" cy="272382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9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David</a:t>
            </a:r>
            <a:r>
              <a:rPr lang="zh-CN" altLang="en-US" sz="9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en-US" altLang="zh-CN" sz="9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9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1051917835</a:t>
            </a:r>
            <a:endParaRPr lang="zh-CN" altLang="en-US" sz="900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745" y="1221038"/>
            <a:ext cx="1522196" cy="15976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640" y="1242979"/>
            <a:ext cx="1625959" cy="1605202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746174" y="3272522"/>
            <a:ext cx="1735385" cy="76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1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11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Andy </a:t>
            </a:r>
            <a:r>
              <a:rPr lang="zh-CN" altLang="en-US" sz="11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</a:t>
            </a:r>
            <a:r>
              <a:rPr lang="zh-CN" altLang="en-US" sz="1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华中科技大学计算机相关专业硕士，腾讯架构师</a:t>
            </a:r>
            <a:r>
              <a:rPr lang="en-US" altLang="zh-CN" sz="1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</a:p>
        </p:txBody>
      </p:sp>
      <p:pic>
        <p:nvPicPr>
          <p:cNvPr id="1026" name="Picture 2" descr="http://10.url.cn/eth/ajNVdqHZLLCGm1Yz7Pmpj9BuoiamYtw6sibLuxkibicst4q2rIxCnfgCpA6kpgrTLJKfghFmupDaa2g/13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174" y="1252874"/>
            <a:ext cx="1483923" cy="156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75806" y="199508"/>
            <a:ext cx="5714733" cy="582548"/>
          </a:xfrm>
        </p:spPr>
        <p:txBody>
          <a:bodyPr/>
          <a:lstStyle/>
          <a:p>
            <a:r>
              <a:rPr lang="zh-CN" altLang="en-US" dirty="0" smtClean="0"/>
              <a:t>讲师介绍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9786248" y="3240688"/>
            <a:ext cx="1735385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1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11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Damon</a:t>
            </a:r>
            <a:r>
              <a:rPr lang="zh-CN" altLang="en-US" sz="11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</a:t>
            </a:r>
            <a:r>
              <a:rPr lang="en-US" altLang="zh-CN" sz="11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1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zh-CN" altLang="en-US" sz="1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前三星研发高级工程师</a:t>
            </a:r>
            <a:endParaRPr lang="en-US" altLang="zh-CN" sz="1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028" name="Picture 4" descr="http://10.url.cn/eth/ajNVdqHZLLAz9BIMUCxNK5fIAWdZpGvS61dgwj1nwqCdta3F41Bvj5n4qvf8bSOohXg0icw9KKHs/1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343" y="1252874"/>
            <a:ext cx="1561712" cy="156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0442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835725" y="213002"/>
            <a:ext cx="11429509" cy="582566"/>
          </a:xfrm>
          <a:prstGeom prst="rect">
            <a:avLst/>
          </a:prstGeom>
        </p:spPr>
        <p:txBody>
          <a:bodyPr vert="horz" lIns="64513" tIns="32257" rIns="64513" bIns="32257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82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68" y="274631"/>
            <a:ext cx="11429508" cy="582579"/>
          </a:xfrm>
        </p:spPr>
        <p:txBody>
          <a:bodyPr/>
          <a:lstStyle/>
          <a:p>
            <a:r>
              <a:rPr lang="zh-CN" altLang="en-US" dirty="0" smtClean="0"/>
              <a:t>思考</a:t>
            </a:r>
            <a:r>
              <a:rPr lang="en-US" altLang="zh-CN" dirty="0" smtClean="0"/>
              <a:t>:</a:t>
            </a:r>
            <a:r>
              <a:rPr lang="zh-CN" altLang="en-US" dirty="0" smtClean="0"/>
              <a:t>如果是你的话你如何设计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系统</a:t>
            </a:r>
            <a:endParaRPr lang="zh-CN" dirty="0" smtClean="0"/>
          </a:p>
        </p:txBody>
      </p:sp>
      <p:pic>
        <p:nvPicPr>
          <p:cNvPr id="4" name="图片 3" descr="3D小人【三元素 为设计而生 3png.com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244" y="1486222"/>
            <a:ext cx="4999183" cy="3150110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06348" y="4682765"/>
            <a:ext cx="11429508" cy="582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5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tx1"/>
                </a:solidFill>
              </a:rPr>
              <a:t>面对磁盘上一大堆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apk</a:t>
            </a:r>
            <a:r>
              <a:rPr lang="zh-CN" altLang="en-US" sz="2000" dirty="0" smtClean="0">
                <a:solidFill>
                  <a:schemeClr val="tx1"/>
                </a:solidFill>
              </a:rPr>
              <a:t>文件，你该如何管理</a:t>
            </a:r>
            <a:endParaRPr lang="zh-CN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079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93" dirty="0" err="1" smtClean="0"/>
              <a:t>Apk</a:t>
            </a:r>
            <a:r>
              <a:rPr lang="zh-CN" altLang="en-US" sz="3493" dirty="0" smtClean="0"/>
              <a:t>文件管理</a:t>
            </a:r>
            <a:endParaRPr lang="zh-CN" altLang="en-US" sz="3493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493" y="4327232"/>
            <a:ext cx="1674755" cy="121036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003" y="4327231"/>
            <a:ext cx="1674755" cy="121036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803" y="4331088"/>
            <a:ext cx="1674755" cy="121036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403" y="4327231"/>
            <a:ext cx="1674755" cy="121036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70" y="4327230"/>
            <a:ext cx="1674755" cy="12103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696" y="401582"/>
            <a:ext cx="1686634" cy="2990894"/>
          </a:xfrm>
          <a:prstGeom prst="rect">
            <a:avLst/>
          </a:prstGeom>
        </p:spPr>
      </p:pic>
      <p:sp>
        <p:nvSpPr>
          <p:cNvPr id="13" name="右大括号 12"/>
          <p:cNvSpPr/>
          <p:nvPr/>
        </p:nvSpPr>
        <p:spPr>
          <a:xfrm rot="16200000">
            <a:off x="5452919" y="-1637762"/>
            <a:ext cx="388189" cy="109990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94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93" dirty="0" smtClean="0"/>
              <a:t>PMS</a:t>
            </a:r>
            <a:r>
              <a:rPr lang="zh-CN" altLang="en-US" sz="3493" dirty="0" smtClean="0"/>
              <a:t>应用而生</a:t>
            </a:r>
            <a:endParaRPr lang="zh-CN" altLang="en-US" sz="3493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2613" y="1534566"/>
            <a:ext cx="10652490" cy="422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0" dist="50800" dir="5400000" sx="101000" sy="101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53"/>
          </a:p>
        </p:txBody>
      </p:sp>
      <p:sp>
        <p:nvSpPr>
          <p:cNvPr id="7" name="文本框 10"/>
          <p:cNvSpPr txBox="1"/>
          <p:nvPr/>
        </p:nvSpPr>
        <p:spPr>
          <a:xfrm>
            <a:off x="1358557" y="1791379"/>
            <a:ext cx="10071299" cy="3023905"/>
          </a:xfrm>
          <a:prstGeom prst="rect">
            <a:avLst/>
          </a:prstGeom>
          <a:ln w="12700">
            <a:miter lim="400000"/>
          </a:ln>
        </p:spPr>
        <p:txBody>
          <a:bodyPr wrap="square" lIns="24192" rIns="24192">
            <a:spAutoFit/>
          </a:bodyPr>
          <a:lstStyle/>
          <a:p>
            <a:pPr algn="just"/>
            <a:r>
              <a:rPr lang="zh-CN" altLang="en-US" sz="1905" dirty="0"/>
              <a:t>在</a:t>
            </a:r>
            <a:r>
              <a:rPr lang="en-US" altLang="zh-CN" sz="1905" dirty="0"/>
              <a:t>C</a:t>
            </a:r>
            <a:r>
              <a:rPr lang="zh-CN" altLang="en-US" sz="1905" dirty="0"/>
              <a:t>语言中使用内存直接通过指针方式访问内存的某个数据</a:t>
            </a:r>
            <a:r>
              <a:rPr lang="en-US" altLang="zh-CN" sz="1905" dirty="0"/>
              <a:t>,</a:t>
            </a:r>
            <a:r>
              <a:rPr lang="zh-CN" altLang="en-US" sz="1905" dirty="0"/>
              <a:t>指针的作用就是指向了这段数据所在的</a:t>
            </a:r>
            <a:r>
              <a:rPr lang="en-US" altLang="zh-CN" sz="1905" dirty="0"/>
              <a:t>buffer</a:t>
            </a:r>
            <a:r>
              <a:rPr lang="zh-CN" altLang="en-US" sz="1905" dirty="0">
                <a:solidFill>
                  <a:srgbClr val="1577BA"/>
                </a:solidFill>
              </a:rPr>
              <a:t>起始地方</a:t>
            </a:r>
            <a:endParaRPr lang="en-US" altLang="zh-CN" sz="1905" dirty="0">
              <a:solidFill>
                <a:srgbClr val="1577BA"/>
              </a:solidFill>
            </a:endParaRPr>
          </a:p>
          <a:p>
            <a:pPr algn="just"/>
            <a:endParaRPr lang="en-US" altLang="zh-CN" sz="1905" dirty="0"/>
          </a:p>
          <a:p>
            <a:pPr algn="just"/>
            <a:endParaRPr lang="en-US" altLang="zh-CN" sz="1905" dirty="0"/>
          </a:p>
          <a:p>
            <a:pPr algn="just"/>
            <a:r>
              <a:rPr lang="zh-CN" altLang="en-US" sz="1905" dirty="0"/>
              <a:t>而对于</a:t>
            </a:r>
            <a:r>
              <a:rPr lang="en-US" altLang="zh-CN" sz="1905" dirty="0"/>
              <a:t>java</a:t>
            </a:r>
            <a:r>
              <a:rPr lang="zh-CN" altLang="en-US" sz="1905" dirty="0"/>
              <a:t>对象来说</a:t>
            </a:r>
            <a:r>
              <a:rPr lang="en-US" altLang="zh-CN" sz="1905" dirty="0"/>
              <a:t>, </a:t>
            </a:r>
            <a:r>
              <a:rPr lang="zh-CN" altLang="en-US" sz="1905" dirty="0"/>
              <a:t>虽然经过了</a:t>
            </a:r>
            <a:r>
              <a:rPr lang="en-US" altLang="zh-CN" sz="1905" dirty="0" err="1"/>
              <a:t>jvm</a:t>
            </a:r>
            <a:r>
              <a:rPr lang="zh-CN" altLang="en-US" sz="1905" dirty="0"/>
              <a:t>的一层屏蔽</a:t>
            </a:r>
            <a:r>
              <a:rPr lang="en-US" altLang="zh-CN" sz="1905" dirty="0"/>
              <a:t>, </a:t>
            </a:r>
            <a:r>
              <a:rPr lang="zh-CN" altLang="en-US" sz="1905" dirty="0"/>
              <a:t>把指针这个概念给隐去了</a:t>
            </a:r>
            <a:r>
              <a:rPr lang="en-US" altLang="zh-CN" sz="1905" dirty="0"/>
              <a:t>, </a:t>
            </a:r>
          </a:p>
          <a:p>
            <a:pPr algn="just"/>
            <a:endParaRPr lang="en-US" altLang="zh-CN" sz="1905" dirty="0"/>
          </a:p>
          <a:p>
            <a:pPr algn="just"/>
            <a:r>
              <a:rPr lang="zh-CN" altLang="en-US" sz="1905" dirty="0"/>
              <a:t>但对象</a:t>
            </a:r>
            <a:r>
              <a:rPr lang="zh-CN" altLang="en-US" sz="1905" dirty="0">
                <a:solidFill>
                  <a:srgbClr val="1577BA"/>
                </a:solidFill>
              </a:rPr>
              <a:t>终归是要存在内存</a:t>
            </a:r>
            <a:r>
              <a:rPr lang="zh-CN" altLang="en-US" sz="1905" dirty="0"/>
              <a:t>当中的</a:t>
            </a:r>
            <a:r>
              <a:rPr lang="en-US" altLang="zh-CN" sz="1905" dirty="0"/>
              <a:t>. </a:t>
            </a:r>
            <a:r>
              <a:rPr lang="zh-CN" altLang="en-US" sz="1905" dirty="0"/>
              <a:t>我们知道</a:t>
            </a:r>
            <a:r>
              <a:rPr lang="en-US" altLang="zh-CN" sz="1905" dirty="0"/>
              <a:t>java</a:t>
            </a:r>
            <a:r>
              <a:rPr lang="zh-CN" altLang="en-US" sz="1905" dirty="0"/>
              <a:t>有</a:t>
            </a:r>
            <a:r>
              <a:rPr lang="zh-CN" altLang="en-US" sz="1905" dirty="0">
                <a:solidFill>
                  <a:srgbClr val="1577BA"/>
                </a:solidFill>
              </a:rPr>
              <a:t>各种各样的</a:t>
            </a:r>
            <a:r>
              <a:rPr lang="en-US" altLang="zh-CN" sz="1905" dirty="0">
                <a:solidFill>
                  <a:srgbClr val="1577BA"/>
                </a:solidFill>
              </a:rPr>
              <a:t>class</a:t>
            </a:r>
            <a:r>
              <a:rPr lang="en-US" altLang="zh-CN" sz="1905" dirty="0"/>
              <a:t>, </a:t>
            </a:r>
            <a:r>
              <a:rPr lang="zh-CN" altLang="en-US" sz="1905" dirty="0"/>
              <a:t>在内存中分配对象时</a:t>
            </a:r>
            <a:r>
              <a:rPr lang="en-US" altLang="zh-CN" sz="1905" dirty="0"/>
              <a:t>, class</a:t>
            </a:r>
            <a:r>
              <a:rPr lang="zh-CN" altLang="en-US" sz="1905" dirty="0"/>
              <a:t>就是对应要分配的</a:t>
            </a:r>
            <a:r>
              <a:rPr lang="zh-CN" altLang="en-US" sz="1905" dirty="0">
                <a:solidFill>
                  <a:srgbClr val="1577BA"/>
                </a:solidFill>
              </a:rPr>
              <a:t>对象模板</a:t>
            </a:r>
            <a:r>
              <a:rPr lang="en-US" altLang="zh-CN" sz="1905" dirty="0"/>
              <a:t>, </a:t>
            </a:r>
            <a:r>
              <a:rPr lang="zh-CN" altLang="en-US" sz="1905" dirty="0"/>
              <a:t>对象占多大空间</a:t>
            </a:r>
            <a:r>
              <a:rPr lang="en-US" altLang="zh-CN" sz="1905" dirty="0"/>
              <a:t>, </a:t>
            </a:r>
            <a:r>
              <a:rPr lang="zh-CN" altLang="en-US" sz="1905" dirty="0"/>
              <a:t>每个字段在此空间内的偏移值</a:t>
            </a:r>
            <a:r>
              <a:rPr lang="en-US" altLang="zh-CN" sz="1905" dirty="0"/>
              <a:t>, </a:t>
            </a:r>
            <a:r>
              <a:rPr lang="zh-CN" altLang="en-US" sz="1905" dirty="0"/>
              <a:t>等等信息</a:t>
            </a:r>
            <a:r>
              <a:rPr lang="en-US" altLang="zh-CN" sz="1905" dirty="0"/>
              <a:t>, </a:t>
            </a:r>
            <a:r>
              <a:rPr lang="zh-CN" altLang="en-US" sz="1905" dirty="0"/>
              <a:t>都由</a:t>
            </a:r>
            <a:r>
              <a:rPr lang="en-US" altLang="zh-CN" sz="1905" dirty="0"/>
              <a:t>class</a:t>
            </a:r>
            <a:r>
              <a:rPr lang="zh-CN" altLang="en-US" sz="1905" dirty="0"/>
              <a:t>的定义提供</a:t>
            </a:r>
            <a:r>
              <a:rPr lang="en-US" altLang="zh-CN" sz="1905" dirty="0"/>
              <a:t>. </a:t>
            </a:r>
            <a:r>
              <a:rPr lang="zh-CN" altLang="en-US" sz="1905" dirty="0"/>
              <a:t>对于</a:t>
            </a:r>
            <a:r>
              <a:rPr lang="en-US" altLang="zh-CN" sz="1905" dirty="0">
                <a:solidFill>
                  <a:srgbClr val="1577BA"/>
                </a:solidFill>
              </a:rPr>
              <a:t>GC</a:t>
            </a:r>
            <a:r>
              <a:rPr lang="zh-CN" altLang="en-US" sz="1905" dirty="0">
                <a:solidFill>
                  <a:srgbClr val="1577BA"/>
                </a:solidFill>
              </a:rPr>
              <a:t>来说</a:t>
            </a:r>
            <a:r>
              <a:rPr lang="en-US" altLang="zh-CN" sz="1905" dirty="0"/>
              <a:t>, </a:t>
            </a:r>
            <a:r>
              <a:rPr lang="zh-CN" altLang="en-US" sz="1905" dirty="0"/>
              <a:t>必须知道对象占多大空间</a:t>
            </a:r>
            <a:r>
              <a:rPr lang="en-US" altLang="zh-CN" sz="1905" dirty="0"/>
              <a:t>, </a:t>
            </a:r>
            <a:r>
              <a:rPr lang="zh-CN" altLang="en-US" sz="1905" dirty="0"/>
              <a:t>才好在回收时把相应的内存释放</a:t>
            </a:r>
            <a:r>
              <a:rPr lang="en-US" altLang="zh-CN" sz="1905" dirty="0"/>
              <a:t>, </a:t>
            </a:r>
            <a:r>
              <a:rPr lang="zh-CN" altLang="en-US" sz="1905" dirty="0"/>
              <a:t>不然就没办法准确的管理</a:t>
            </a:r>
            <a:r>
              <a:rPr lang="zh-CN" altLang="en-US" sz="1905" dirty="0" smtClean="0"/>
              <a:t>了</a:t>
            </a:r>
            <a:r>
              <a:rPr lang="en-US" altLang="zh-CN" sz="1905" dirty="0" smtClean="0"/>
              <a:t> </a:t>
            </a:r>
            <a:endParaRPr lang="en-US" altLang="zh-CN" sz="1905" dirty="0"/>
          </a:p>
        </p:txBody>
      </p:sp>
    </p:spTree>
    <p:extLst>
      <p:ext uri="{BB962C8B-B14F-4D97-AF65-F5344CB8AC3E}">
        <p14:creationId xmlns:p14="http://schemas.microsoft.com/office/powerpoint/2010/main" val="286842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835725" y="213002"/>
            <a:ext cx="11429509" cy="582566"/>
          </a:xfrm>
          <a:prstGeom prst="rect">
            <a:avLst/>
          </a:prstGeom>
        </p:spPr>
        <p:txBody>
          <a:bodyPr vert="horz" lIns="64513" tIns="32257" rIns="64513" bIns="32257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82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68" y="274631"/>
            <a:ext cx="11429508" cy="582579"/>
          </a:xfrm>
        </p:spPr>
        <p:txBody>
          <a:bodyPr/>
          <a:lstStyle/>
          <a:p>
            <a:r>
              <a:rPr lang="en-US" altLang="zh-CN" dirty="0" err="1" smtClean="0"/>
              <a:t>Actvity</a:t>
            </a:r>
            <a:r>
              <a:rPr lang="zh-CN" altLang="en-US" dirty="0" smtClean="0"/>
              <a:t>启动过程</a:t>
            </a:r>
            <a:endParaRPr lang="zh-CN" dirty="0" smtClean="0"/>
          </a:p>
        </p:txBody>
      </p:sp>
      <p:graphicFrame>
        <p:nvGraphicFramePr>
          <p:cNvPr id="7" name="对象 6"/>
          <p:cNvGraphicFramePr/>
          <p:nvPr>
            <p:extLst/>
          </p:nvPr>
        </p:nvGraphicFramePr>
        <p:xfrm>
          <a:off x="163884" y="1383633"/>
          <a:ext cx="11757138" cy="5474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" r:id="rId4" imgW="8776335" imgH="4097020" progId="Visio.Drawing.15">
                  <p:embed/>
                </p:oleObj>
              </mc:Choice>
              <mc:Fallback>
                <p:oleObj r:id="rId4" imgW="8776335" imgH="40970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3884" y="1383633"/>
                        <a:ext cx="11757138" cy="5474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25101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835725" y="213002"/>
            <a:ext cx="11429509" cy="582566"/>
          </a:xfrm>
          <a:prstGeom prst="rect">
            <a:avLst/>
          </a:prstGeom>
        </p:spPr>
        <p:txBody>
          <a:bodyPr vert="horz" lIns="64513" tIns="32257" rIns="64513" bIns="32257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82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68" y="274631"/>
            <a:ext cx="11429508" cy="582579"/>
          </a:xfrm>
        </p:spPr>
        <p:txBody>
          <a:bodyPr/>
          <a:lstStyle/>
          <a:p>
            <a:r>
              <a:rPr lang="en-US" altLang="zh-CN" dirty="0" err="1" smtClean="0"/>
              <a:t>Lunchaer</a:t>
            </a:r>
            <a:r>
              <a:rPr lang="zh-CN" altLang="en-US" dirty="0" smtClean="0"/>
              <a:t>请求</a:t>
            </a:r>
            <a:r>
              <a:rPr lang="en-US" altLang="zh-CN" dirty="0" smtClean="0"/>
              <a:t>AMS</a:t>
            </a:r>
            <a:r>
              <a:rPr lang="zh-CN" altLang="en-US" dirty="0" smtClean="0"/>
              <a:t>请求</a:t>
            </a:r>
            <a:r>
              <a:rPr lang="en-US" altLang="zh-CN" dirty="0" err="1" smtClean="0"/>
              <a:t>Actvitiy</a:t>
            </a:r>
            <a:endParaRPr lang="zh-CN" dirty="0" smtClean="0"/>
          </a:p>
        </p:txBody>
      </p:sp>
      <p:graphicFrame>
        <p:nvGraphicFramePr>
          <p:cNvPr id="6" name="对象 5"/>
          <p:cNvGraphicFramePr/>
          <p:nvPr>
            <p:extLst/>
          </p:nvPr>
        </p:nvGraphicFramePr>
        <p:xfrm>
          <a:off x="66386" y="1092595"/>
          <a:ext cx="12059272" cy="6471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" r:id="rId4" imgW="9690735" imgH="5208270" progId="Visio.Drawing.15">
                  <p:embed/>
                </p:oleObj>
              </mc:Choice>
              <mc:Fallback>
                <p:oleObj r:id="rId4" imgW="9690735" imgH="520827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386" y="1092595"/>
                        <a:ext cx="12059272" cy="6471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3545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835725" y="213002"/>
            <a:ext cx="11429509" cy="582566"/>
          </a:xfrm>
          <a:prstGeom prst="rect">
            <a:avLst/>
          </a:prstGeom>
        </p:spPr>
        <p:txBody>
          <a:bodyPr vert="horz" lIns="64513" tIns="32257" rIns="64513" bIns="32257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82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68" y="274631"/>
            <a:ext cx="11429508" cy="582579"/>
          </a:xfrm>
        </p:spPr>
        <p:txBody>
          <a:bodyPr/>
          <a:lstStyle/>
          <a:p>
            <a:r>
              <a:rPr lang="en-US" altLang="zh-CN" dirty="0" err="1" smtClean="0"/>
              <a:t>ActivityThread</a:t>
            </a:r>
            <a:r>
              <a:rPr lang="zh-CN" altLang="en-US" dirty="0" smtClean="0"/>
              <a:t>启动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App</a:t>
            </a:r>
            <a:r>
              <a:rPr lang="zh-CN" altLang="en-US" dirty="0" smtClean="0"/>
              <a:t>进程）</a:t>
            </a:r>
            <a:endParaRPr lang="zh-CN" dirty="0" smtClean="0"/>
          </a:p>
        </p:txBody>
      </p:sp>
      <p:graphicFrame>
        <p:nvGraphicFramePr>
          <p:cNvPr id="7" name="对象 6"/>
          <p:cNvGraphicFramePr/>
          <p:nvPr>
            <p:extLst/>
          </p:nvPr>
        </p:nvGraphicFramePr>
        <p:xfrm>
          <a:off x="90791" y="1028892"/>
          <a:ext cx="11057107" cy="7335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2" r:id="rId4" imgW="9511665" imgH="6311265" progId="Visio.Drawing.15">
                  <p:embed/>
                </p:oleObj>
              </mc:Choice>
              <mc:Fallback>
                <p:oleObj r:id="rId4" imgW="9511665" imgH="631126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791" y="1028892"/>
                        <a:ext cx="11057107" cy="7335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13306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787200" y="1339866"/>
            <a:ext cx="2619239" cy="2376369"/>
            <a:chOff x="4787200" y="1339866"/>
            <a:chExt cx="2619239" cy="237636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4969750" y="1339866"/>
              <a:ext cx="2255725" cy="226524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787200" y="1742338"/>
              <a:ext cx="2619239" cy="1973897"/>
              <a:chOff x="4787200" y="1742338"/>
              <a:chExt cx="2619239" cy="1973897"/>
            </a:xfrm>
          </p:grpSpPr>
          <p:sp>
            <p:nvSpPr>
              <p:cNvPr id="5" name="Freeform 8"/>
              <p:cNvSpPr/>
              <p:nvPr/>
            </p:nvSpPr>
            <p:spPr bwMode="auto">
              <a:xfrm>
                <a:off x="4858635" y="2462172"/>
                <a:ext cx="2477963" cy="1254063"/>
              </a:xfrm>
              <a:custGeom>
                <a:avLst/>
                <a:gdLst>
                  <a:gd name="T0" fmla="*/ 3963 w 3963"/>
                  <a:gd name="T1" fmla="*/ 0 h 1997"/>
                  <a:gd name="T2" fmla="*/ 3963 w 3963"/>
                  <a:gd name="T3" fmla="*/ 16 h 1997"/>
                  <a:gd name="T4" fmla="*/ 1982 w 3963"/>
                  <a:gd name="T5" fmla="*/ 1997 h 1997"/>
                  <a:gd name="T6" fmla="*/ 0 w 3963"/>
                  <a:gd name="T7" fmla="*/ 16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63" h="1997">
                    <a:moveTo>
                      <a:pt x="3963" y="0"/>
                    </a:moveTo>
                    <a:cubicBezTo>
                      <a:pt x="3963" y="5"/>
                      <a:pt x="3963" y="11"/>
                      <a:pt x="3963" y="16"/>
                    </a:cubicBezTo>
                    <a:cubicBezTo>
                      <a:pt x="3963" y="1110"/>
                      <a:pt x="3076" y="1997"/>
                      <a:pt x="1982" y="1997"/>
                    </a:cubicBezTo>
                    <a:cubicBezTo>
                      <a:pt x="888" y="1997"/>
                      <a:pt x="0" y="1110"/>
                      <a:pt x="0" y="16"/>
                    </a:cubicBezTo>
                  </a:path>
                </a:pathLst>
              </a:custGeom>
              <a:noFill/>
              <a:ln w="8" cap="flat" cmpd="sng">
                <a:solidFill>
                  <a:srgbClr val="4E4B49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Oval 9"/>
              <p:cNvSpPr>
                <a:spLocks noChangeArrowheads="1"/>
              </p:cNvSpPr>
              <p:nvPr/>
            </p:nvSpPr>
            <p:spPr bwMode="auto">
              <a:xfrm>
                <a:off x="7266746" y="2379623"/>
                <a:ext cx="139693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Oval 10"/>
              <p:cNvSpPr>
                <a:spLocks noChangeArrowheads="1"/>
              </p:cNvSpPr>
              <p:nvPr/>
            </p:nvSpPr>
            <p:spPr bwMode="auto">
              <a:xfrm>
                <a:off x="4787200" y="2379623"/>
                <a:ext cx="138106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TextBox 13"/>
              <p:cNvSpPr txBox="1">
                <a:spLocks noChangeArrowheads="1"/>
              </p:cNvSpPr>
              <p:nvPr/>
            </p:nvSpPr>
            <p:spPr bwMode="auto">
              <a:xfrm>
                <a:off x="5187759" y="1742338"/>
                <a:ext cx="1816523" cy="1631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2" dirty="0" smtClean="0">
                    <a:solidFill>
                      <a:srgbClr val="F8F8F8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04</a:t>
                </a:r>
                <a:endParaRPr lang="zh-CN" altLang="en-US" sz="10002" dirty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3144213" y="4111499"/>
            <a:ext cx="5903617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10561" y="4175920"/>
            <a:ext cx="5526778" cy="45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28" dirty="0" smtClean="0">
                <a:ea typeface="思源黑体 CN Bold" panose="020B0800000000000000" pitchFamily="34" charset="-122"/>
              </a:rPr>
              <a:t>学习过程中 我们是否有以下几种经历</a:t>
            </a:r>
            <a:endParaRPr lang="zh-CN" altLang="en-US" sz="2328" dirty="0"/>
          </a:p>
        </p:txBody>
      </p:sp>
    </p:spTree>
    <p:extLst>
      <p:ext uri="{BB962C8B-B14F-4D97-AF65-F5344CB8AC3E}">
        <p14:creationId xmlns:p14="http://schemas.microsoft.com/office/powerpoint/2010/main" val="316850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836007" y="213175"/>
            <a:ext cx="11428897" cy="582535"/>
          </a:xfrm>
          <a:prstGeom prst="rect">
            <a:avLst/>
          </a:prstGeom>
        </p:spPr>
        <p:txBody>
          <a:bodyPr vert="horz" lIns="64509" tIns="32255" rIns="64509" bIns="32255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82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8778" y="785585"/>
            <a:ext cx="8786104" cy="3762071"/>
          </a:xfrm>
          <a:prstGeom prst="rect">
            <a:avLst/>
          </a:prstGeom>
        </p:spPr>
        <p:txBody>
          <a:bodyPr vert="horz" wrap="square" lIns="48384" tIns="24192" rIns="48384" bIns="24192" rtlCol="0">
            <a:normAutofit/>
          </a:bodyPr>
          <a:lstStyle/>
          <a:p>
            <a:pPr marL="272202" indent="-272202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93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我们的现状是怎么样的</a:t>
            </a:r>
            <a:r>
              <a:rPr lang="en-US" altLang="zh-CN" sz="1693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?  </a:t>
            </a:r>
            <a:r>
              <a:rPr lang="zh-CN" altLang="en-US" sz="1693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对自己未来很迷茫</a:t>
            </a:r>
            <a:endParaRPr lang="en-US" altLang="zh-CN" sz="1693" b="1" dirty="0">
              <a:solidFill>
                <a:srgbClr val="FF13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02" indent="-272202">
              <a:lnSpc>
                <a:spcPct val="150000"/>
              </a:lnSpc>
              <a:buFont typeface="+mj-lt"/>
              <a:buAutoNum type="arabicPeriod"/>
            </a:pPr>
            <a:endParaRPr lang="en-US" altLang="zh-CN" sz="1693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02" indent="-272202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93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公司技术落后，</a:t>
            </a:r>
            <a:r>
              <a:rPr lang="zh-CN" altLang="en-US" sz="1693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工作的主要就是写业务代码，没机会接触到行业先进的技术</a:t>
            </a:r>
            <a:endParaRPr lang="en-US" altLang="zh-CN" sz="1693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02" indent="-272202">
              <a:lnSpc>
                <a:spcPct val="150000"/>
              </a:lnSpc>
              <a:buFont typeface="+mj-lt"/>
              <a:buAutoNum type="arabicPeriod"/>
            </a:pPr>
            <a:endParaRPr lang="en-US" altLang="zh-CN" sz="1693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02" indent="-272202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93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想进</a:t>
            </a:r>
            <a:r>
              <a:rPr lang="en-US" altLang="zh-CN" sz="1693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BATJ</a:t>
            </a:r>
            <a:r>
              <a:rPr lang="zh-CN" altLang="en-US" sz="1693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一线互联网公司，但是面试总是通不过</a:t>
            </a:r>
            <a:endParaRPr lang="en-US" altLang="zh-CN" sz="1693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02" indent="-272202">
              <a:lnSpc>
                <a:spcPct val="150000"/>
              </a:lnSpc>
              <a:buFont typeface="+mj-lt"/>
              <a:buAutoNum type="arabicPeriod"/>
            </a:pPr>
            <a:endParaRPr lang="en-US" altLang="zh-CN" sz="1693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02" indent="-272202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93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工作多年了，但是技术水平和刚刚</a:t>
            </a:r>
            <a:r>
              <a:rPr lang="zh-CN" altLang="en-US" sz="1693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毕业一到两年的工程师差距不大</a:t>
            </a:r>
            <a:endParaRPr lang="en-US" altLang="zh-CN" sz="1693" b="1" dirty="0">
              <a:solidFill>
                <a:srgbClr val="FF13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02" indent="-272202">
              <a:lnSpc>
                <a:spcPct val="150000"/>
              </a:lnSpc>
              <a:buFont typeface="+mj-lt"/>
              <a:buAutoNum type="arabicPeriod"/>
            </a:pPr>
            <a:endParaRPr lang="en-US" altLang="zh-CN" sz="1693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02" indent="-272202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93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万一被</a:t>
            </a:r>
            <a:r>
              <a:rPr lang="zh-CN" altLang="en-US" sz="1693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公司裁员或是离职</a:t>
            </a:r>
            <a:r>
              <a:rPr lang="zh-CN" altLang="en-US" sz="1693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后很难在找到同等待遇的岗位</a:t>
            </a:r>
          </a:p>
        </p:txBody>
      </p:sp>
    </p:spTree>
    <p:extLst>
      <p:ext uri="{BB962C8B-B14F-4D97-AF65-F5344CB8AC3E}">
        <p14:creationId xmlns:p14="http://schemas.microsoft.com/office/powerpoint/2010/main" val="261019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我们能为您带来什么样的服务</a:t>
            </a:r>
            <a:endParaRPr lang="en-US" sz="2800" dirty="0"/>
          </a:p>
        </p:txBody>
      </p:sp>
      <p:sp>
        <p:nvSpPr>
          <p:cNvPr id="2" name="圆角矩形 1"/>
          <p:cNvSpPr/>
          <p:nvPr/>
        </p:nvSpPr>
        <p:spPr>
          <a:xfrm>
            <a:off x="1121701" y="1337206"/>
            <a:ext cx="9764578" cy="4140458"/>
          </a:xfrm>
          <a:prstGeom prst="roundRect">
            <a:avLst>
              <a:gd name="adj" fmla="val 63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同侧圆角矩形 3"/>
          <p:cNvSpPr/>
          <p:nvPr/>
        </p:nvSpPr>
        <p:spPr>
          <a:xfrm>
            <a:off x="1121701" y="1337205"/>
            <a:ext cx="9755953" cy="836718"/>
          </a:xfrm>
          <a:prstGeom prst="round2SameRect">
            <a:avLst>
              <a:gd name="adj1" fmla="val 34475"/>
              <a:gd name="adj2" fmla="val 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2"/>
          <p:cNvSpPr txBox="1">
            <a:spLocks/>
          </p:cNvSpPr>
          <p:nvPr/>
        </p:nvSpPr>
        <p:spPr>
          <a:xfrm>
            <a:off x="4263237" y="1464289"/>
            <a:ext cx="5714733" cy="582548"/>
          </a:xfrm>
          <a:prstGeom prst="rect">
            <a:avLst/>
          </a:prstGeom>
        </p:spPr>
        <p:txBody>
          <a:bodyPr vert="horz" lIns="91435" tIns="45718" rIns="91435" bIns="4571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bg1"/>
                </a:solidFill>
              </a:rPr>
              <a:t>VIP</a:t>
            </a:r>
            <a:r>
              <a:rPr lang="zh-CN" altLang="en-US" sz="2800" dirty="0">
                <a:solidFill>
                  <a:schemeClr val="bg1"/>
                </a:solidFill>
              </a:rPr>
              <a:t>课程服务体系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标题 2"/>
          <p:cNvSpPr txBox="1">
            <a:spLocks/>
          </p:cNvSpPr>
          <p:nvPr/>
        </p:nvSpPr>
        <p:spPr>
          <a:xfrm>
            <a:off x="1336163" y="2301005"/>
            <a:ext cx="5714733" cy="3038644"/>
          </a:xfrm>
          <a:prstGeom prst="rect">
            <a:avLst/>
          </a:prstGeom>
        </p:spPr>
        <p:txBody>
          <a:bodyPr vert="horz" lIns="91435" tIns="45718" rIns="91435" bIns="4571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marL="342910" indent="-342910">
              <a:buFont typeface="+mj-lt"/>
              <a:buAutoNum type="arabicPeriod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6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位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多年经验老师直播教学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每周一  周四  周六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 20:30-22:30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直播分享干货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7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*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24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小时终生答疑服务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终生学习新技术权限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个月完整直播学习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一线企业内推计划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线上教育唯一一家承诺 毕业未满三年 未涨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5K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全面退费服务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6853054" y="2298697"/>
            <a:ext cx="5714733" cy="3038644"/>
          </a:xfrm>
          <a:prstGeom prst="rect">
            <a:avLst/>
          </a:prstGeom>
        </p:spPr>
        <p:txBody>
          <a:bodyPr vert="horz" lIns="91435" tIns="45718" rIns="91435" bIns="4571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marL="342910" indent="-34291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提供视频，源码，</a:t>
            </a:r>
            <a:r>
              <a:rPr lang="en-US" altLang="zh-CN" sz="1400" dirty="0" err="1">
                <a:solidFill>
                  <a:schemeClr val="bg2">
                    <a:lumMod val="25000"/>
                  </a:schemeClr>
                </a:solidFill>
              </a:rPr>
              <a:t>ppt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，以及笔记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专题结束有对应考试，考核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1v1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学习计划制定，制定你专属的学习计划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职业规划，打造你自己的生涯梦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面试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1V1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辅导服务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学习方式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轮询直播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flipH="1">
            <a:off x="6132699" y="2173923"/>
            <a:ext cx="7200" cy="3303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10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836007" y="213175"/>
            <a:ext cx="11428897" cy="582535"/>
          </a:xfrm>
          <a:prstGeom prst="rect">
            <a:avLst/>
          </a:prstGeom>
        </p:spPr>
        <p:txBody>
          <a:bodyPr vert="horz" lIns="64509" tIns="32255" rIns="64509" bIns="32255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82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460" y="216638"/>
            <a:ext cx="11428895" cy="582548"/>
          </a:xfrm>
        </p:spPr>
        <p:txBody>
          <a:bodyPr/>
          <a:lstStyle/>
          <a:p>
            <a:r>
              <a:rPr lang="zh-CN" altLang="en-US" dirty="0" smtClean="0"/>
              <a:t>一线大厂面试诀窍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5993" y="1762260"/>
            <a:ext cx="8786104" cy="3762071"/>
          </a:xfrm>
          <a:prstGeom prst="rect">
            <a:avLst/>
          </a:prstGeom>
        </p:spPr>
        <p:txBody>
          <a:bodyPr vert="horz" wrap="square" lIns="48384" tIns="24192" rIns="48384" bIns="24192" rtlCol="0">
            <a:normAutofit/>
          </a:bodyPr>
          <a:lstStyle/>
          <a:p>
            <a:pPr marL="272202" indent="-272202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93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简历包装</a:t>
            </a:r>
            <a:r>
              <a:rPr lang="en-US" altLang="zh-CN" sz="1693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: </a:t>
            </a:r>
            <a:r>
              <a:rPr lang="en-US" altLang="zh-CN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简历一定要吸引，把最好的两个项目经验放在最前面</a:t>
            </a:r>
            <a:endParaRPr lang="en-US" altLang="zh-CN" sz="1693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02" indent="-272202">
              <a:lnSpc>
                <a:spcPct val="150000"/>
              </a:lnSpc>
              <a:buFont typeface="+mj-lt"/>
              <a:buAutoNum type="arabicPeriod"/>
            </a:pPr>
            <a:endParaRPr lang="en-US" altLang="zh-CN" sz="1693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02" indent="-272202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93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备战简历</a:t>
            </a:r>
            <a:r>
              <a:rPr lang="en-US" altLang="zh-CN" sz="1693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: </a:t>
            </a:r>
            <a:r>
              <a:rPr lang="en-US" altLang="zh-CN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简历里面的技术写自己最熟悉和擅长的，每个技术准备对应的连环炮</a:t>
            </a:r>
            <a:endParaRPr lang="en-US" altLang="zh-CN" sz="1693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02" indent="-272202">
              <a:lnSpc>
                <a:spcPct val="150000"/>
              </a:lnSpc>
              <a:buFont typeface="+mj-lt"/>
              <a:buAutoNum type="arabicPeriod"/>
            </a:pPr>
            <a:endParaRPr lang="en-US" altLang="zh-CN" sz="1693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02" indent="-272202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93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深挖底层</a:t>
            </a:r>
            <a:r>
              <a:rPr lang="en-US" altLang="zh-CN" sz="1693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: </a:t>
            </a:r>
            <a:r>
              <a:rPr lang="en-US" altLang="zh-CN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底层技术一时半会学不懂，找到高频点，如虚拟机原理，区别，准备</a:t>
            </a:r>
            <a:r>
              <a:rPr lang="en-US" altLang="zh-CN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5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个左右</a:t>
            </a:r>
            <a:endParaRPr lang="en-US" altLang="zh-CN" sz="1693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02" indent="-272202">
              <a:lnSpc>
                <a:spcPct val="150000"/>
              </a:lnSpc>
              <a:buFont typeface="+mj-lt"/>
              <a:buAutoNum type="arabicPeriod"/>
            </a:pPr>
            <a:endParaRPr lang="en-US" altLang="zh-CN" sz="1693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02" indent="-272202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93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吃闹架构</a:t>
            </a:r>
            <a:r>
              <a:rPr lang="en-US" altLang="zh-CN" sz="1693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: </a:t>
            </a:r>
            <a:r>
              <a:rPr lang="en-US" altLang="zh-CN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架构一定要好好看，比如</a:t>
            </a:r>
            <a:r>
              <a:rPr lang="en-US" altLang="zh-CN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Glide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1693" dirty="0" err="1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Okhttp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MVVM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MVP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架构实现一定要掌握</a:t>
            </a:r>
            <a:endParaRPr lang="en-US" altLang="zh-CN" sz="1693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02" indent="-272202">
              <a:lnSpc>
                <a:spcPct val="150000"/>
              </a:lnSpc>
              <a:buFont typeface="+mj-lt"/>
              <a:buAutoNum type="arabicPeriod"/>
            </a:pPr>
            <a:endParaRPr lang="en-US" altLang="zh-CN" sz="1693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02" indent="-272202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93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掌握源码</a:t>
            </a:r>
            <a:r>
              <a:rPr lang="en-US" altLang="zh-CN" sz="1693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: </a:t>
            </a:r>
            <a:r>
              <a:rPr lang="en-US" altLang="zh-CN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简一定要了解</a:t>
            </a:r>
            <a:r>
              <a:rPr lang="en-US" altLang="zh-CN" sz="1693" dirty="0" err="1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FrameWork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层源码，如</a:t>
            </a:r>
            <a:r>
              <a:rPr lang="en-US" altLang="zh-CN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AMS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PMS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Handler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，属性动画</a:t>
            </a:r>
          </a:p>
        </p:txBody>
      </p:sp>
    </p:spTree>
    <p:extLst>
      <p:ext uri="{BB962C8B-B14F-4D97-AF65-F5344CB8AC3E}">
        <p14:creationId xmlns:p14="http://schemas.microsoft.com/office/powerpoint/2010/main" val="207636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766" y="250525"/>
            <a:ext cx="11428283" cy="582517"/>
          </a:xfrm>
        </p:spPr>
        <p:txBody>
          <a:bodyPr/>
          <a:lstStyle/>
          <a:p>
            <a:r>
              <a:rPr lang="zh-CN" altLang="en-US" dirty="0"/>
              <a:t>视频</a:t>
            </a:r>
            <a:r>
              <a:rPr lang="en-US" altLang="zh-CN" dirty="0"/>
              <a:t>+</a:t>
            </a:r>
            <a:r>
              <a:rPr lang="zh-CN" altLang="en-US" dirty="0" smtClean="0"/>
              <a:t>资料 加小飞老师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14" y="1438790"/>
            <a:ext cx="40957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5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6"/>
          <p:cNvSpPr>
            <a:spLocks noGrp="1"/>
          </p:cNvSpPr>
          <p:nvPr/>
        </p:nvSpPr>
        <p:spPr>
          <a:xfrm>
            <a:off x="381574" y="296824"/>
            <a:ext cx="11428897" cy="582535"/>
          </a:xfrm>
          <a:prstGeom prst="rect">
            <a:avLst/>
          </a:prstGeom>
        </p:spPr>
        <p:txBody>
          <a:bodyPr vert="horz" lIns="64509" tIns="32255" rIns="64509" bIns="32255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3493" b="1">
                <a:solidFill>
                  <a:srgbClr val="1475B2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如何快速学习提升</a:t>
            </a:r>
            <a:endParaRPr lang="zh-CN" altLang="en-US" sz="3493" b="1" dirty="0">
              <a:solidFill>
                <a:srgbClr val="1475B2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17" name="文本框 3"/>
          <p:cNvSpPr txBox="1"/>
          <p:nvPr/>
        </p:nvSpPr>
        <p:spPr>
          <a:xfrm>
            <a:off x="1110421" y="1117116"/>
            <a:ext cx="1026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pPr marL="322609" indent="-322609"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2400">
                <a:solidFill>
                  <a:schemeClr val="tx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自学</a:t>
            </a:r>
            <a:endParaRPr lang="zh-CN" altLang="en-US" sz="2400" dirty="0">
              <a:solidFill>
                <a:schemeClr val="tx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23264" y="1535101"/>
            <a:ext cx="9948103" cy="302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en-US" sz="2117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要找学习资料，网上资料不准确，官方文档无人总结</a:t>
            </a:r>
            <a:endParaRPr lang="en-US" altLang="zh-CN" sz="2117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2117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2117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碰到问题耗很久，很难找人帮忙指点、解答</a:t>
            </a:r>
            <a:endParaRPr lang="en-US" altLang="zh-CN" sz="2117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2117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2117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太耗时、太低效</a:t>
            </a:r>
            <a:endParaRPr lang="en-US" altLang="zh-CN" sz="2117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2117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2117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没有实际的项目可以实践，学了感觉没用</a:t>
            </a:r>
            <a:endParaRPr lang="en-US" altLang="zh-CN" sz="2117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2117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2117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学不全面、学不系统</a:t>
            </a: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en-US" sz="2117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太难、太苦逼了、坚持不下去</a:t>
            </a:r>
            <a:endParaRPr lang="en-US" altLang="zh-CN" sz="2117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92350" y="5354487"/>
            <a:ext cx="6118121" cy="450562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zh-CN" altLang="en-US" sz="2328" b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但是，现在你不需要这么苦逼了！！！</a:t>
            </a:r>
          </a:p>
        </p:txBody>
      </p:sp>
    </p:spTree>
    <p:extLst>
      <p:ext uri="{BB962C8B-B14F-4D97-AF65-F5344CB8AC3E}">
        <p14:creationId xmlns:p14="http://schemas.microsoft.com/office/powerpoint/2010/main" val="1767544617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42"/>
          <p:cNvSpPr>
            <a:spLocks noGrp="1"/>
          </p:cNvSpPr>
          <p:nvPr>
            <p:ph type="title"/>
          </p:nvPr>
        </p:nvSpPr>
        <p:spPr>
          <a:xfrm>
            <a:off x="2147558" y="708904"/>
            <a:ext cx="11428895" cy="582548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怎么成为</a:t>
            </a:r>
            <a:r>
              <a:rPr lang="en-US" altLang="zh-CN"/>
              <a:t>Android</a:t>
            </a:r>
            <a:r>
              <a:rPr lang="zh-CN" altLang="en-US"/>
              <a:t>高级工程师？</a:t>
            </a:r>
            <a:endParaRPr lang="zh-CN" altLang="en-US" dirty="0"/>
          </a:p>
        </p:txBody>
      </p:sp>
      <p:sp>
        <p:nvSpPr>
          <p:cNvPr id="6" name="íṡḷïdè"/>
          <p:cNvSpPr txBox="1"/>
          <p:nvPr/>
        </p:nvSpPr>
        <p:spPr>
          <a:xfrm>
            <a:off x="171035" y="1864692"/>
            <a:ext cx="10844637" cy="1454567"/>
          </a:xfrm>
          <a:prstGeom prst="rect">
            <a:avLst/>
          </a:prstGeom>
          <a:noFill/>
          <a:ln>
            <a:noFill/>
          </a:ln>
        </p:spPr>
        <p:txBody>
          <a:bodyPr wrap="square" lIns="48384" tIns="24192" rIns="48384" bIns="24192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buSzPct val="25000"/>
            </a:pPr>
            <a:r>
              <a:rPr lang="zh-CN" altLang="en-US" sz="1905" dirty="0">
                <a:latin typeface="思源黑体 CN Normal" panose="020B0400000000000000" charset="-122"/>
                <a:ea typeface="思源黑体 CN Normal" panose="020B0400000000000000" charset="-122"/>
              </a:rPr>
              <a:t>课程简介：深入讲解</a:t>
            </a:r>
            <a:r>
              <a:rPr lang="en-US" altLang="zh-CN" sz="1905" dirty="0">
                <a:solidFill>
                  <a:srgbClr val="1475B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Android</a:t>
            </a:r>
            <a:r>
              <a:rPr lang="zh-CN" altLang="en-US" sz="1905" dirty="0">
                <a:solidFill>
                  <a:srgbClr val="1475B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内核、性能优化、架构设计、高级音视频</a:t>
            </a:r>
            <a:r>
              <a:rPr lang="zh-CN" altLang="en-US" sz="1905" dirty="0">
                <a:latin typeface="思源黑体 CN Normal" panose="020B0400000000000000" charset="-122"/>
                <a:ea typeface="思源黑体 CN Normal" panose="020B0400000000000000" charset="-122"/>
              </a:rPr>
              <a:t>技术</a:t>
            </a:r>
            <a:endParaRPr lang="en-US" altLang="zh-CN" sz="1905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algn="ctr">
              <a:lnSpc>
                <a:spcPct val="150000"/>
              </a:lnSpc>
              <a:buSzPct val="25000"/>
            </a:pPr>
            <a:endParaRPr lang="en-US" sz="1058" u="sng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768674" y="3597901"/>
            <a:ext cx="2369205" cy="2000611"/>
            <a:chOff x="2008388" y="7835069"/>
            <a:chExt cx="4477599" cy="3780986"/>
          </a:xfrm>
        </p:grpSpPr>
        <p:sp>
          <p:nvSpPr>
            <p:cNvPr id="32" name="îṣḻïdé"/>
            <p:cNvSpPr/>
            <p:nvPr/>
          </p:nvSpPr>
          <p:spPr bwMode="auto">
            <a:xfrm>
              <a:off x="3511827" y="7835069"/>
              <a:ext cx="1470719" cy="1477231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8384" tIns="24192" rIns="48384" bIns="24192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119299" indent="-119299" algn="ctr" fontAlgn="base">
                <a:spcBef>
                  <a:spcPct val="0"/>
                </a:spcBef>
                <a:spcAft>
                  <a:spcPct val="0"/>
                </a:spcAft>
              </a:pPr>
              <a:endParaRPr sz="1905" kern="0">
                <a:solidFill>
                  <a:prstClr val="black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0" name="iṡľíďe"/>
            <p:cNvSpPr/>
            <p:nvPr/>
          </p:nvSpPr>
          <p:spPr bwMode="auto">
            <a:xfrm>
              <a:off x="2008388" y="10162026"/>
              <a:ext cx="4477599" cy="1454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8384" tIns="24192" rIns="48384" bIns="24192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1270"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270">
                  <a:latin typeface="思源黑体 CN Normal" panose="020B0400000000000000" charset="-122"/>
                  <a:ea typeface="思源黑体 CN Normal" panose="020B0400000000000000" charset="-122"/>
                </a:rPr>
                <a:t>在小型企业，技术视野太窄，没经历过正规的移动开发流程</a:t>
              </a:r>
              <a:endParaRPr lang="en-US" altLang="zh-CN" sz="127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1" name="íşļiḋê"/>
            <p:cNvSpPr txBox="1"/>
            <p:nvPr/>
          </p:nvSpPr>
          <p:spPr bwMode="auto">
            <a:xfrm>
              <a:off x="2008388" y="9405901"/>
              <a:ext cx="4477599" cy="756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8384" tIns="24192" rIns="48384" bIns="24192" anchor="b" anchorCtr="0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93">
                  <a:latin typeface="思源黑体 CN Normal" panose="020B0400000000000000" charset="-122"/>
                  <a:ea typeface="思源黑体 CN Normal" panose="020B0400000000000000" charset="-122"/>
                </a:rPr>
                <a:t>缺少一线互联网公司经验</a:t>
              </a:r>
              <a:endParaRPr lang="en-US" altLang="zh-CN" sz="1693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872724" y="8183963"/>
              <a:ext cx="900379" cy="9133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2117" b="1">
                  <a:latin typeface="思源黑体 CN Normal" panose="020B0400000000000000" charset="-122"/>
                  <a:ea typeface="思源黑体 CN Normal" panose="020B0400000000000000" charset="-122"/>
                </a:rPr>
                <a:t>01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559525" y="3597901"/>
            <a:ext cx="2496097" cy="2000611"/>
            <a:chOff x="6671356" y="7835069"/>
            <a:chExt cx="4717415" cy="3780986"/>
          </a:xfrm>
        </p:grpSpPr>
        <p:sp>
          <p:nvSpPr>
            <p:cNvPr id="28" name="ïŝḷîdê"/>
            <p:cNvSpPr/>
            <p:nvPr/>
          </p:nvSpPr>
          <p:spPr bwMode="auto">
            <a:xfrm>
              <a:off x="8360165" y="7835069"/>
              <a:ext cx="1470719" cy="1477231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8384" tIns="24192" rIns="48384" bIns="24192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119299" indent="-119299" algn="ctr" fontAlgn="base">
                <a:spcBef>
                  <a:spcPct val="0"/>
                </a:spcBef>
                <a:spcAft>
                  <a:spcPct val="0"/>
                </a:spcAft>
              </a:pPr>
              <a:endParaRPr sz="1905" kern="0">
                <a:solidFill>
                  <a:prstClr val="black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26" name="ïṧľíḋè"/>
            <p:cNvSpPr/>
            <p:nvPr/>
          </p:nvSpPr>
          <p:spPr bwMode="auto">
            <a:xfrm>
              <a:off x="6725966" y="10157264"/>
              <a:ext cx="4662805" cy="1458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8384" tIns="24192" rIns="48384" bIns="24192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1270"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270">
                  <a:latin typeface="思源黑体 CN Normal" panose="020B0400000000000000" charset="-122"/>
                  <a:ea typeface="思源黑体 CN Normal" panose="020B0400000000000000" charset="-122"/>
                </a:rPr>
                <a:t>长期从事简单的</a:t>
              </a:r>
              <a:r>
                <a:rPr lang="en-US" altLang="zh-CN" sz="1270">
                  <a:latin typeface="思源黑体 CN Normal" panose="020B0400000000000000" charset="-122"/>
                  <a:ea typeface="思源黑体 CN Normal" panose="020B0400000000000000" charset="-122"/>
                </a:rPr>
                <a:t>UI</a:t>
              </a:r>
              <a:r>
                <a:rPr lang="zh-CN" altLang="en-US" sz="1270">
                  <a:latin typeface="思源黑体 CN Normal" panose="020B0400000000000000" charset="-122"/>
                  <a:ea typeface="思源黑体 CN Normal" panose="020B0400000000000000" charset="-122"/>
                </a:rPr>
                <a:t>界面开发，对原理和底层开发了解不深</a:t>
              </a:r>
              <a:endParaRPr lang="en-US" altLang="zh-CN" sz="1270"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>
                <a:lnSpc>
                  <a:spcPct val="130000"/>
                </a:lnSpc>
              </a:pPr>
              <a:endParaRPr lang="en-US" altLang="zh-CN" sz="127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27" name="ïṡļíḋê"/>
            <p:cNvSpPr txBox="1"/>
            <p:nvPr/>
          </p:nvSpPr>
          <p:spPr bwMode="auto">
            <a:xfrm>
              <a:off x="6856726" y="9405901"/>
              <a:ext cx="4477599" cy="756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8384" tIns="24192" rIns="48384" bIns="24192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93">
                  <a:latin typeface="思源黑体 CN Normal" panose="020B0400000000000000" charset="-122"/>
                  <a:ea typeface="思源黑体 CN Normal" panose="020B0400000000000000" charset="-122"/>
                </a:rPr>
                <a:t>基础知识薄弱</a:t>
              </a:r>
              <a:endParaRPr lang="en-US" altLang="zh-CN" sz="1693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671356" y="7835069"/>
              <a:ext cx="0" cy="378098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8645359" y="8132047"/>
              <a:ext cx="900379" cy="9133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2117" b="1" dirty="0">
                  <a:latin typeface="思源黑体 CN Normal" panose="020B0400000000000000" charset="-122"/>
                  <a:ea typeface="思源黑体 CN Normal" panose="020B0400000000000000" charset="-122"/>
                </a:rPr>
                <a:t>02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194111" y="3597901"/>
            <a:ext cx="2467289" cy="2000611"/>
            <a:chOff x="11519694" y="7835069"/>
            <a:chExt cx="4662969" cy="3780986"/>
          </a:xfrm>
        </p:grpSpPr>
        <p:sp>
          <p:nvSpPr>
            <p:cNvPr id="24" name="ísľîḍe"/>
            <p:cNvSpPr/>
            <p:nvPr/>
          </p:nvSpPr>
          <p:spPr bwMode="auto">
            <a:xfrm>
              <a:off x="13208503" y="7835069"/>
              <a:ext cx="1470719" cy="1477231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8384" tIns="24192" rIns="48384" bIns="24192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119299" indent="-119299" algn="ctr" fontAlgn="base">
                <a:spcBef>
                  <a:spcPct val="0"/>
                </a:spcBef>
                <a:spcAft>
                  <a:spcPct val="0"/>
                </a:spcAft>
              </a:pPr>
              <a:endParaRPr sz="1905" kern="0">
                <a:solidFill>
                  <a:prstClr val="black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22" name="ïŝ1îdè"/>
            <p:cNvSpPr/>
            <p:nvPr/>
          </p:nvSpPr>
          <p:spPr bwMode="auto">
            <a:xfrm>
              <a:off x="11705064" y="10162026"/>
              <a:ext cx="4477599" cy="1454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8384" tIns="24192" rIns="48384" bIns="24192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1270"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270">
                  <a:latin typeface="思源黑体 CN Normal" panose="020B0400000000000000" charset="-122"/>
                  <a:ea typeface="思源黑体 CN Normal" panose="020B0400000000000000" charset="-122"/>
                </a:rPr>
                <a:t>长期在小型软件公司、外包公司工作，只接触部分开发内容</a:t>
              </a:r>
            </a:p>
          </p:txBody>
        </p:sp>
        <p:sp>
          <p:nvSpPr>
            <p:cNvPr id="23" name="î$1íḍe"/>
            <p:cNvSpPr txBox="1"/>
            <p:nvPr/>
          </p:nvSpPr>
          <p:spPr bwMode="auto">
            <a:xfrm>
              <a:off x="11705064" y="9405901"/>
              <a:ext cx="4477599" cy="756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8384" tIns="24192" rIns="48384" bIns="24192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93">
                  <a:latin typeface="思源黑体 CN Normal" panose="020B0400000000000000" charset="-122"/>
                  <a:ea typeface="思源黑体 CN Normal" panose="020B0400000000000000" charset="-122"/>
                </a:rPr>
                <a:t>项目经验零碎</a:t>
              </a:r>
              <a:endParaRPr lang="en-US" altLang="zh-CN" sz="1693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1519694" y="7835069"/>
              <a:ext cx="0" cy="378098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13478259" y="8183963"/>
              <a:ext cx="900379" cy="9133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2117" b="1" dirty="0">
                  <a:latin typeface="思源黑体 CN Normal" panose="020B0400000000000000" charset="-122"/>
                  <a:ea typeface="思源黑体 CN Normal" panose="020B0400000000000000" charset="-122"/>
                </a:rPr>
                <a:t>03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661372" y="3597901"/>
            <a:ext cx="2467289" cy="2000611"/>
            <a:chOff x="16368032" y="7835069"/>
            <a:chExt cx="4662968" cy="3780986"/>
          </a:xfrm>
        </p:grpSpPr>
        <p:sp>
          <p:nvSpPr>
            <p:cNvPr id="20" name="ïṧļiḋê"/>
            <p:cNvSpPr/>
            <p:nvPr/>
          </p:nvSpPr>
          <p:spPr bwMode="auto">
            <a:xfrm>
              <a:off x="18056840" y="7835069"/>
              <a:ext cx="1470719" cy="1477231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8384" tIns="24192" rIns="48384" bIns="24192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119299" indent="-119299" algn="ctr" fontAlgn="base">
                <a:spcBef>
                  <a:spcPct val="0"/>
                </a:spcBef>
                <a:spcAft>
                  <a:spcPct val="0"/>
                </a:spcAft>
              </a:pPr>
              <a:endParaRPr sz="1905" kern="0">
                <a:solidFill>
                  <a:prstClr val="black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18" name="îṧlidê"/>
            <p:cNvSpPr/>
            <p:nvPr/>
          </p:nvSpPr>
          <p:spPr bwMode="auto">
            <a:xfrm>
              <a:off x="16553401" y="10162026"/>
              <a:ext cx="4477599" cy="1454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8384" tIns="24192" rIns="48384" bIns="24192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1270"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270">
                  <a:latin typeface="思源黑体 CN Normal" panose="020B0400000000000000" charset="-122"/>
                  <a:ea typeface="思源黑体 CN Normal" panose="020B0400000000000000" charset="-122"/>
                </a:rPr>
                <a:t>只招收真心想和我们一起学习，共同进步的朋友。</a:t>
              </a:r>
              <a:endParaRPr lang="en-US" altLang="zh-CN" sz="1270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19" name="îşļiḑé"/>
            <p:cNvSpPr txBox="1"/>
            <p:nvPr/>
          </p:nvSpPr>
          <p:spPr bwMode="auto">
            <a:xfrm>
              <a:off x="16553401" y="9405901"/>
              <a:ext cx="4477599" cy="756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8384" tIns="24192" rIns="48384" bIns="24192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93">
                  <a:latin typeface="思源黑体 CN Normal" panose="020B0400000000000000" charset="-122"/>
                  <a:ea typeface="思源黑体 CN Normal" panose="020B0400000000000000" charset="-122"/>
                </a:rPr>
                <a:t>渴望快速提升自己</a:t>
              </a:r>
              <a:endParaRPr lang="en-US" altLang="zh-CN" sz="1693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6368032" y="7835069"/>
              <a:ext cx="0" cy="378098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8326597" y="8183963"/>
              <a:ext cx="900378" cy="9133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2117" b="1" dirty="0">
                  <a:latin typeface="思源黑体 CN Normal" panose="020B0400000000000000" charset="-122"/>
                  <a:ea typeface="思源黑体 CN Normal" panose="020B0400000000000000" charset="-122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440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7" y="184"/>
            <a:ext cx="12191347" cy="1233488"/>
          </a:xfrm>
          <a:prstGeom prst="rect">
            <a:avLst/>
          </a:prstGeom>
          <a:solidFill>
            <a:srgbClr val="1577B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6"/>
          <p:cNvSpPr>
            <a:spLocks noGrp="1"/>
          </p:cNvSpPr>
          <p:nvPr/>
        </p:nvSpPr>
        <p:spPr>
          <a:xfrm>
            <a:off x="381574" y="325683"/>
            <a:ext cx="11428897" cy="582535"/>
          </a:xfrm>
          <a:prstGeom prst="rect">
            <a:avLst/>
          </a:prstGeom>
        </p:spPr>
        <p:txBody>
          <a:bodyPr vert="horz" lIns="64509" tIns="32255" rIns="64509" bIns="32255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腾讯课堂权威保障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99334" y="1587485"/>
            <a:ext cx="2078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</a:rPr>
              <a:t>01</a:t>
            </a:r>
            <a:endParaRPr lang="zh-CN" altLang="en-US" sz="3600" dirty="0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31738" y="1697663"/>
            <a:ext cx="2078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支付保障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031738" y="2184778"/>
            <a:ext cx="5680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腾讯课堂为保障学员支付安全，采用淘宝中间机制，直接打款给腾讯，同时监督码牛教学质量和后续服务</a:t>
            </a:r>
          </a:p>
        </p:txBody>
      </p:sp>
      <p:sp>
        <p:nvSpPr>
          <p:cNvPr id="4" name="矩形 3"/>
          <p:cNvSpPr/>
          <p:nvPr/>
        </p:nvSpPr>
        <p:spPr>
          <a:xfrm>
            <a:off x="1320097" y="2136445"/>
            <a:ext cx="560687" cy="45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99334" y="3318078"/>
            <a:ext cx="2078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</a:rPr>
              <a:t>02</a:t>
            </a:r>
            <a:endParaRPr lang="zh-CN" altLang="en-US" sz="3600" dirty="0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31738" y="3428255"/>
            <a:ext cx="2078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师资力量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061929" y="4046122"/>
            <a:ext cx="5680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师资来自于一线</a:t>
            </a:r>
            <a:r>
              <a:rPr lang="en-US" altLang="zh-CN" sz="1400" dirty="0"/>
              <a:t>BAT</a:t>
            </a:r>
            <a:r>
              <a:rPr lang="zh-CN" altLang="en-US" sz="1400" dirty="0"/>
              <a:t>，有着雄厚的技术实力和经验，同时大部分师资也是网易特邀讲师，有着丰富的授课经验</a:t>
            </a:r>
          </a:p>
        </p:txBody>
      </p:sp>
      <p:sp>
        <p:nvSpPr>
          <p:cNvPr id="14" name="矩形 13"/>
          <p:cNvSpPr/>
          <p:nvPr/>
        </p:nvSpPr>
        <p:spPr>
          <a:xfrm>
            <a:off x="1320097" y="3867037"/>
            <a:ext cx="560687" cy="45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58033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38745" y="3289461"/>
            <a:ext cx="163303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David </a:t>
            </a:r>
            <a:r>
              <a:rPr lang="zh-CN" altLang="en-US" sz="1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 </a:t>
            </a:r>
            <a:r>
              <a:rPr lang="en-US" altLang="zh-CN" sz="1000" b="1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复旦大学工程硕士</a:t>
            </a:r>
            <a:r>
              <a:rPr lang="en-US" altLang="zh-CN" sz="1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</a:t>
            </a:r>
            <a:r>
              <a:rPr lang="zh-CN" altLang="zh-CN" sz="1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原</a:t>
            </a:r>
            <a:r>
              <a:rPr lang="en-US" altLang="zh-CN" sz="1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Oppo</a:t>
            </a:r>
            <a:r>
              <a:rPr lang="zh-CN" altLang="en-US" sz="1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资深研发工程师，网易特邀</a:t>
            </a:r>
            <a:r>
              <a:rPr lang="en-US" altLang="zh-CN" sz="1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讲师，</a:t>
            </a:r>
            <a:r>
              <a:rPr lang="en-US" altLang="zh-CN" sz="1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专注技术十年，产品控、代码控，拥有丰富的项目经验，主持研发了多个成功上线的大型互联网项目。热爱互联网，热衷于各种Android底层技术，精通NDK  </a:t>
            </a:r>
            <a:r>
              <a:rPr lang="en-US" altLang="zh-CN" sz="1000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架构和前端开发，擅长移动互联网高并发、可维护性架构设计，有丰富的实战经验</a:t>
            </a:r>
            <a:r>
              <a:rPr lang="en-US" altLang="zh-CN" sz="1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。 </a:t>
            </a:r>
          </a:p>
          <a:p>
            <a:pPr algn="l"/>
            <a:endParaRPr lang="en-US" altLang="zh-CN" sz="1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1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20640" y="3187482"/>
            <a:ext cx="1887709" cy="247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River</a:t>
            </a:r>
            <a:r>
              <a:rPr lang="en-US" altLang="zh-CN" sz="9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《Android开发入门与实战第二版》作者之一</a:t>
            </a:r>
            <a:r>
              <a:rPr lang="zh-CN" altLang="en-US" sz="9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，《NFC：Arduino、Android与PhoneGap近场通信》译者，国内首批</a:t>
            </a:r>
            <a:r>
              <a:rPr lang="en-US" altLang="zh-CN" sz="9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9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开发，曾任职于银联，华夏幸福等知名公司，擅长项目重构，架构，以及性能优化，拥有多年的项目开发以及管理经验，原网易特邀</a:t>
            </a:r>
            <a:r>
              <a:rPr lang="en-US" altLang="zh-CN" sz="9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9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讲师。授课风格幽默风趣，有激情，注重站在学员的角度考虑问题。</a:t>
            </a:r>
            <a:endParaRPr lang="en-US" altLang="zh-CN" sz="9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9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47644" y="3289461"/>
            <a:ext cx="16971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Zee</a:t>
            </a:r>
            <a:r>
              <a:rPr lang="zh-CN" altLang="en-US" sz="1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</a:t>
            </a:r>
            <a:r>
              <a:rPr lang="en-US" altLang="zh-CN" sz="1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1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中南大学计算机信息专业毕业，前新浪架构师，58同城项目负责人。8年Android行业从业经验，</a:t>
            </a:r>
            <a:r>
              <a:rPr lang="zh-CN" altLang="en-US" sz="1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丰富的项目研发以及管理经验，原</a:t>
            </a:r>
            <a:r>
              <a:rPr lang="en-US" altLang="zh-CN" sz="1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网易特邀Android讲师，对架构方面有深入的研究。</a:t>
            </a:r>
            <a:r>
              <a:rPr lang="zh-CN" altLang="en-US" sz="1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授课激情有活力，能耐心帮助学员解决项目中遇到的问题。</a:t>
            </a:r>
            <a:endParaRPr lang="en-US" altLang="zh-CN" sz="1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1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644" y="1236517"/>
            <a:ext cx="1604841" cy="1618127"/>
          </a:xfrm>
          <a:prstGeom prst="rect">
            <a:avLst/>
          </a:prstGeom>
        </p:spPr>
      </p:pic>
      <p:sp>
        <p:nvSpPr>
          <p:cNvPr id="8" name="FLYING IMPRESSION FID FEIZHAO    qq:1964271550"/>
          <p:cNvSpPr txBox="1"/>
          <p:nvPr/>
        </p:nvSpPr>
        <p:spPr>
          <a:xfrm>
            <a:off x="1038744" y="6353982"/>
            <a:ext cx="9618585" cy="272382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9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David</a:t>
            </a:r>
            <a:r>
              <a:rPr lang="zh-CN" altLang="en-US" sz="9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en-US" altLang="zh-CN" sz="9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9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1051917835</a:t>
            </a:r>
            <a:endParaRPr lang="zh-CN" altLang="en-US" sz="900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745" y="1221038"/>
            <a:ext cx="1522196" cy="15976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640" y="1242979"/>
            <a:ext cx="1625959" cy="1605202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746174" y="3272522"/>
            <a:ext cx="1735385" cy="226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1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11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Andy </a:t>
            </a:r>
            <a:r>
              <a:rPr lang="zh-CN" altLang="en-US" sz="1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华中科技大学计算机相关专业硕士，全栈工程师，精通前端和后端。曾任职于华为，阿里巴巴等知名公司。</a:t>
            </a:r>
            <a:r>
              <a:rPr lang="en-US" altLang="zh-CN" sz="1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讲师，拥有多年的项目开发经验和管理经验，注重为学员解决疑难问题，授课逻辑严谨而风趣。格言是“授业不只要有广度，更要有深度</a:t>
            </a:r>
            <a:endParaRPr lang="en-US" altLang="zh-CN" sz="1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026" name="Picture 2" descr="http://10.url.cn/eth/ajNVdqHZLLCGm1Yz7Pmpj9BuoiamYtw6sibLuxkibicst4q2rIxCnfgCpA6kpgrTLJKfghFmupDaa2g/13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174" y="1252874"/>
            <a:ext cx="1483923" cy="156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75806" y="199508"/>
            <a:ext cx="5714733" cy="582548"/>
          </a:xfrm>
        </p:spPr>
        <p:txBody>
          <a:bodyPr/>
          <a:lstStyle/>
          <a:p>
            <a:r>
              <a:rPr lang="zh-CN" altLang="en-US" dirty="0" smtClean="0"/>
              <a:t>师资力量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9786248" y="3240688"/>
            <a:ext cx="1735385" cy="205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1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11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Damon</a:t>
            </a:r>
            <a:r>
              <a:rPr lang="zh-CN" altLang="en-US" sz="11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</a:t>
            </a:r>
            <a:r>
              <a:rPr lang="en-US" altLang="zh-CN" sz="11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zh-CN" altLang="en-US" sz="1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华中科技大学计算机相关专业硕士，十余年互联网从业经验；曾就职于华为，小米，担任项目经理，技术经理等； </a:t>
            </a:r>
            <a:r>
              <a:rPr lang="en-US" altLang="zh-CN" sz="1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zh-CN" altLang="en-US" sz="1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专精领域：精通</a:t>
            </a:r>
            <a:r>
              <a:rPr lang="en-US" altLang="zh-CN" sz="1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 </a:t>
            </a:r>
            <a:r>
              <a:rPr lang="en-US" altLang="zh-CN" sz="1000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FrameWork</a:t>
            </a:r>
            <a:r>
              <a:rPr lang="zh-CN" altLang="en-US" sz="1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源码及性能优化；华为鸿蒙系统架构设计，专注</a:t>
            </a:r>
            <a:r>
              <a:rPr lang="en-US" altLang="zh-CN" sz="1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NDK</a:t>
            </a:r>
            <a:r>
              <a:rPr lang="zh-CN" altLang="en-US" sz="1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底层设计与开发。</a:t>
            </a:r>
            <a:endParaRPr lang="en-US" altLang="zh-CN" sz="1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028" name="Picture 4" descr="http://10.url.cn/eth/ajNVdqHZLLAz9BIMUCxNK5fIAWdZpGvS61dgwj1nwqCdta3F41Bvj5n4qvf8bSOohXg0icw9KKHs/1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343" y="1252874"/>
            <a:ext cx="1561712" cy="156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86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zh-CN" altLang="en-US"/>
              <a:t>学员疑问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381575" y="1475624"/>
            <a:ext cx="8505213" cy="3513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93180" indent="-393180">
              <a:lnSpc>
                <a:spcPct val="150000"/>
              </a:lnSpc>
              <a:buFont typeface="+mj-lt"/>
              <a:buAutoNum type="arabicParenR"/>
            </a:pPr>
            <a:r>
              <a:rPr lang="zh-CN" alt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 我需要掌握哪些基础，才能开始学习</a:t>
            </a:r>
            <a:r>
              <a:rPr lang="en-US" altLang="zh-CN" sz="2117" dirty="0">
                <a:latin typeface="思源黑体 CN Normal" panose="020B0400000000000000" charset="-122"/>
                <a:ea typeface="思源黑体 CN Normal" panose="020B0400000000000000" charset="-122"/>
              </a:rPr>
              <a:t>Android</a:t>
            </a:r>
            <a:r>
              <a:rPr lang="zh-CN" alt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高级课程。</a:t>
            </a:r>
            <a:endParaRPr lang="en-US" altLang="zh-CN" sz="2117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393180" indent="-393180">
              <a:lnSpc>
                <a:spcPct val="150000"/>
              </a:lnSpc>
              <a:buFont typeface="+mj-lt"/>
              <a:buAutoNum type="arabicParenR"/>
            </a:pPr>
            <a:r>
              <a:rPr 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怎么构建一套符合自己自身情况的知识体系。</a:t>
            </a:r>
            <a:endParaRPr lang="en-US" altLang="zh-CN" sz="2117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393180" indent="-393180">
              <a:lnSpc>
                <a:spcPct val="150000"/>
              </a:lnSpc>
              <a:buFont typeface="+mj-lt"/>
              <a:buAutoNum type="arabicParenR"/>
            </a:pPr>
            <a:r>
              <a:rPr 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互联网公司中的开发，和传统</a:t>
            </a:r>
            <a:r>
              <a:rPr lang="en-US" altLang="zh-CN" sz="2117" dirty="0">
                <a:latin typeface="思源黑体 CN Normal" panose="020B0400000000000000" charset="-122"/>
                <a:ea typeface="思源黑体 CN Normal" panose="020B0400000000000000" charset="-122"/>
              </a:rPr>
              <a:t>IT</a:t>
            </a:r>
            <a:r>
              <a:rPr lang="zh-CN" alt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行业或者外包公司有什么区别？</a:t>
            </a:r>
            <a:endParaRPr lang="en-US" altLang="zh-CN" sz="2117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393180" indent="-393180">
              <a:lnSpc>
                <a:spcPct val="150000"/>
              </a:lnSpc>
              <a:buFont typeface="+mj-lt"/>
              <a:buAutoNum type="arabicParenR"/>
            </a:pPr>
            <a:r>
              <a:rPr 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学完这套课程，我需要多久时间？现在加入还能跟上课程进度吗？</a:t>
            </a:r>
            <a:endParaRPr lang="en-US" altLang="zh-CN" sz="2117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393180" indent="-393180">
              <a:lnSpc>
                <a:spcPct val="150000"/>
              </a:lnSpc>
              <a:buFont typeface="+mj-lt"/>
              <a:buAutoNum type="arabicParenR"/>
            </a:pPr>
            <a:r>
              <a:rPr 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去一线互联网公司面试，有没有要特别注意的地方。</a:t>
            </a:r>
            <a:endParaRPr lang="en-US" altLang="zh-CN" sz="2117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393180" indent="-393180">
              <a:lnSpc>
                <a:spcPct val="150000"/>
              </a:lnSpc>
              <a:buFont typeface="+mj-lt"/>
              <a:buAutoNum type="arabicParenR"/>
            </a:pPr>
            <a:r>
              <a:rPr 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课程内容讲解的深度如何。</a:t>
            </a:r>
            <a:endParaRPr lang="en-US" altLang="zh-CN" sz="2117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393180" indent="-393180">
              <a:lnSpc>
                <a:spcPct val="150000"/>
              </a:lnSpc>
              <a:buFont typeface="+mj-lt"/>
              <a:buAutoNum type="arabicParenR"/>
            </a:pPr>
            <a:r>
              <a:rPr 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已经工作</a:t>
            </a:r>
            <a:r>
              <a:rPr lang="en-US" altLang="zh-CN" sz="2117" dirty="0">
                <a:latin typeface="思源黑体 CN Normal" panose="020B0400000000000000" charset="-122"/>
                <a:ea typeface="思源黑体 CN Normal" panose="020B0400000000000000" charset="-122"/>
              </a:rPr>
              <a:t>5</a:t>
            </a:r>
            <a:r>
              <a:rPr lang="zh-CN" alt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年或者更久时间了，来学习这个课程还有用吗？</a:t>
            </a:r>
            <a:endParaRPr lang="en-US" sz="2117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36030" y="4231689"/>
            <a:ext cx="2914074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17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扫码领优惠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026" y="2049048"/>
            <a:ext cx="2142396" cy="211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3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987" y="5572854"/>
            <a:ext cx="1253832" cy="1284587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987" y="4180740"/>
            <a:ext cx="1253832" cy="1284587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987" y="2786703"/>
            <a:ext cx="1253832" cy="1284587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987" y="1392668"/>
            <a:ext cx="1253832" cy="1284587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987" y="556"/>
            <a:ext cx="1253832" cy="1282665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5313" y="5572854"/>
            <a:ext cx="365701" cy="1284587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5313" y="4180740"/>
            <a:ext cx="365701" cy="1284587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5313" y="2786703"/>
            <a:ext cx="365701" cy="1284587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5313" y="1392668"/>
            <a:ext cx="365701" cy="1284587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5313" y="556"/>
            <a:ext cx="365701" cy="1282665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FLYING IMPRESSION FID FEIZHAO    qq:1964271550"/>
          <p:cNvSpPr txBox="1"/>
          <p:nvPr/>
        </p:nvSpPr>
        <p:spPr>
          <a:xfrm>
            <a:off x="1255099" y="774"/>
            <a:ext cx="3877985" cy="830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799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马上要开班啦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413375" y="4850536"/>
            <a:ext cx="3313728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99" dirty="0"/>
              <a:t>叮当老师的</a:t>
            </a:r>
            <a:r>
              <a:rPr lang="en-US" altLang="zh-CN" sz="1799" dirty="0"/>
              <a:t>QQ</a:t>
            </a:r>
            <a:r>
              <a:rPr lang="zh-CN" altLang="en-US" sz="1799" dirty="0"/>
              <a:t>：</a:t>
            </a:r>
            <a:r>
              <a:rPr lang="en-US" altLang="zh-CN" sz="1799" dirty="0"/>
              <a:t>1979846055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09" y="1976477"/>
            <a:ext cx="2500245" cy="265543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539" y="970078"/>
            <a:ext cx="5089982" cy="593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99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460" y="216638"/>
            <a:ext cx="11428895" cy="582548"/>
          </a:xfrm>
        </p:spPr>
        <p:txBody>
          <a:bodyPr/>
          <a:lstStyle/>
          <a:p>
            <a:r>
              <a:rPr lang="zh-CN" altLang="en-US" dirty="0"/>
              <a:t>训练</a:t>
            </a:r>
            <a:r>
              <a:rPr lang="zh-CN" altLang="en-US" dirty="0" smtClean="0"/>
              <a:t>营专属活动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6" y="1404992"/>
            <a:ext cx="7598026" cy="502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7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我们能为您带来什么样的服务</a:t>
            </a:r>
            <a:endParaRPr lang="en-US" sz="2800" dirty="0"/>
          </a:p>
        </p:txBody>
      </p:sp>
      <p:sp>
        <p:nvSpPr>
          <p:cNvPr id="2" name="圆角矩形 1"/>
          <p:cNvSpPr/>
          <p:nvPr/>
        </p:nvSpPr>
        <p:spPr>
          <a:xfrm>
            <a:off x="1121701" y="1337206"/>
            <a:ext cx="9764578" cy="4140458"/>
          </a:xfrm>
          <a:prstGeom prst="roundRect">
            <a:avLst>
              <a:gd name="adj" fmla="val 63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同侧圆角矩形 3"/>
          <p:cNvSpPr/>
          <p:nvPr/>
        </p:nvSpPr>
        <p:spPr>
          <a:xfrm>
            <a:off x="1121701" y="1337205"/>
            <a:ext cx="9755953" cy="836718"/>
          </a:xfrm>
          <a:prstGeom prst="round2SameRect">
            <a:avLst>
              <a:gd name="adj1" fmla="val 34475"/>
              <a:gd name="adj2" fmla="val 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2"/>
          <p:cNvSpPr txBox="1">
            <a:spLocks/>
          </p:cNvSpPr>
          <p:nvPr/>
        </p:nvSpPr>
        <p:spPr>
          <a:xfrm>
            <a:off x="4263237" y="1464289"/>
            <a:ext cx="5714733" cy="582548"/>
          </a:xfrm>
          <a:prstGeom prst="rect">
            <a:avLst/>
          </a:prstGeom>
        </p:spPr>
        <p:txBody>
          <a:bodyPr vert="horz" lIns="91435" tIns="45718" rIns="91435" bIns="4571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bg1"/>
                </a:solidFill>
              </a:rPr>
              <a:t>VIP</a:t>
            </a:r>
            <a:r>
              <a:rPr lang="zh-CN" altLang="en-US" sz="2800" dirty="0">
                <a:solidFill>
                  <a:schemeClr val="bg1"/>
                </a:solidFill>
              </a:rPr>
              <a:t>课程服务体系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标题 2"/>
          <p:cNvSpPr txBox="1">
            <a:spLocks/>
          </p:cNvSpPr>
          <p:nvPr/>
        </p:nvSpPr>
        <p:spPr>
          <a:xfrm>
            <a:off x="1336163" y="2301005"/>
            <a:ext cx="5714733" cy="3038644"/>
          </a:xfrm>
          <a:prstGeom prst="rect">
            <a:avLst/>
          </a:prstGeom>
        </p:spPr>
        <p:txBody>
          <a:bodyPr vert="horz" lIns="91435" tIns="45718" rIns="91435" bIns="4571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marL="342910" indent="-342910">
              <a:buFont typeface="+mj-lt"/>
              <a:buAutoNum type="arabicPeriod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6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位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多年经验老师直播教学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每周一  周四  周六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 20:30-22:30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直播分享干货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7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*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24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小时终生答疑服务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终生学习新技术权限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个月完整直播学习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一线企业内推计划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线上教育唯一一家承诺 毕业未满三年 未涨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5K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全面退费服务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6853054" y="2298697"/>
            <a:ext cx="5714733" cy="3038644"/>
          </a:xfrm>
          <a:prstGeom prst="rect">
            <a:avLst/>
          </a:prstGeom>
        </p:spPr>
        <p:txBody>
          <a:bodyPr vert="horz" lIns="91435" tIns="45718" rIns="91435" bIns="4571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marL="342910" indent="-34291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提供视频，源码，</a:t>
            </a:r>
            <a:r>
              <a:rPr lang="en-US" altLang="zh-CN" sz="1400" dirty="0" err="1">
                <a:solidFill>
                  <a:schemeClr val="bg2">
                    <a:lumMod val="25000"/>
                  </a:schemeClr>
                </a:solidFill>
              </a:rPr>
              <a:t>ppt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，以及笔记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专题结束有对应考试，考核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1v1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学习计划制定，制定你专属的学习计划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职业规划，打造你自己的生涯梦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面试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1V1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辅导服务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10" indent="-34291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学习方式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轮询直播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flipH="1">
            <a:off x="6132699" y="2173923"/>
            <a:ext cx="7200" cy="3303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8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325" y="5573087"/>
            <a:ext cx="1253968" cy="128472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pPr defTabSz="914427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325" y="4180821"/>
            <a:ext cx="1253968" cy="128472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pPr defTabSz="914427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325" y="2786633"/>
            <a:ext cx="1253968" cy="128472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pPr defTabSz="914427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325" y="1392447"/>
            <a:ext cx="1253968" cy="128472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pPr defTabSz="914427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325" y="184"/>
            <a:ext cx="1253968" cy="1282805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pPr defTabSz="914427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5933" y="5573087"/>
            <a:ext cx="365741" cy="128472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pPr defTabSz="914427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5933" y="4180821"/>
            <a:ext cx="365741" cy="128472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pPr defTabSz="914427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5933" y="2786633"/>
            <a:ext cx="365741" cy="128472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pPr defTabSz="914427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5933" y="1392447"/>
            <a:ext cx="365741" cy="128472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pPr defTabSz="914427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5933" y="184"/>
            <a:ext cx="365741" cy="1282805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pPr defTabSz="914427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FLYING IMPRESSION FID FEIZHAO    qq:1964271550"/>
          <p:cNvSpPr txBox="1"/>
          <p:nvPr/>
        </p:nvSpPr>
        <p:spPr>
          <a:xfrm>
            <a:off x="1254573" y="402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课程配套服务</a:t>
            </a:r>
          </a:p>
        </p:txBody>
      </p:sp>
      <p:sp>
        <p:nvSpPr>
          <p:cNvPr id="157" name="ïśľîḍè"/>
          <p:cNvSpPr txBox="1"/>
          <p:nvPr/>
        </p:nvSpPr>
        <p:spPr>
          <a:xfrm>
            <a:off x="2102064" y="1743166"/>
            <a:ext cx="1796954" cy="724496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35" tIns="45718" rIns="91435" bIns="45718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8" name="íṥlîḍe"/>
          <p:cNvSpPr txBox="1"/>
          <p:nvPr/>
        </p:nvSpPr>
        <p:spPr>
          <a:xfrm>
            <a:off x="2102064" y="1243448"/>
            <a:ext cx="1796954" cy="49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35" tIns="45718" rIns="91435" bIns="45718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答疑服务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02064" y="1787613"/>
            <a:ext cx="1758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专门的答疑老师替学员解答问题</a:t>
            </a:r>
          </a:p>
        </p:txBody>
      </p:sp>
      <p:sp>
        <p:nvSpPr>
          <p:cNvPr id="6" name="ïśľîḍè"/>
          <p:cNvSpPr txBox="1"/>
          <p:nvPr/>
        </p:nvSpPr>
        <p:spPr>
          <a:xfrm>
            <a:off x="4379052" y="1743166"/>
            <a:ext cx="1796954" cy="724496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35" tIns="45718" rIns="91435" bIns="45718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íṥlîḍe"/>
          <p:cNvSpPr txBox="1"/>
          <p:nvPr/>
        </p:nvSpPr>
        <p:spPr>
          <a:xfrm>
            <a:off x="4379052" y="1243448"/>
            <a:ext cx="1796954" cy="49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35" tIns="45718" rIns="91435" bIns="45718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学习计划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79052" y="1787613"/>
            <a:ext cx="1758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1V1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为你定制专属的学习计划</a:t>
            </a:r>
          </a:p>
        </p:txBody>
      </p:sp>
      <p:sp>
        <p:nvSpPr>
          <p:cNvPr id="9" name="ïśľîḍè"/>
          <p:cNvSpPr txBox="1"/>
          <p:nvPr/>
        </p:nvSpPr>
        <p:spPr>
          <a:xfrm>
            <a:off x="6585558" y="1743166"/>
            <a:ext cx="1796954" cy="724496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35" tIns="45718" rIns="91435" bIns="45718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íṥlîḍe"/>
          <p:cNvSpPr txBox="1"/>
          <p:nvPr/>
        </p:nvSpPr>
        <p:spPr>
          <a:xfrm>
            <a:off x="6585558" y="1243448"/>
            <a:ext cx="1796954" cy="49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35" tIns="45718" rIns="91435" bIns="45718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考核与作业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85559" y="1787613"/>
            <a:ext cx="1758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考核与作业意义在于理论与实践并行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ïśľîḍè"/>
          <p:cNvSpPr txBox="1"/>
          <p:nvPr/>
        </p:nvSpPr>
        <p:spPr>
          <a:xfrm>
            <a:off x="9038432" y="1743166"/>
            <a:ext cx="1796954" cy="724496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35" tIns="45718" rIns="91435" bIns="45718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íṥlîḍe"/>
          <p:cNvSpPr txBox="1"/>
          <p:nvPr/>
        </p:nvSpPr>
        <p:spPr>
          <a:xfrm>
            <a:off x="9038432" y="1243448"/>
            <a:ext cx="1796954" cy="49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35" tIns="45718" rIns="91435" bIns="45718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专属班级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38432" y="1787613"/>
            <a:ext cx="1758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专属班级打开你的人际交流圈</a:t>
            </a:r>
          </a:p>
        </p:txBody>
      </p:sp>
      <p:sp>
        <p:nvSpPr>
          <p:cNvPr id="16" name="ïśľîḍè"/>
          <p:cNvSpPr txBox="1"/>
          <p:nvPr/>
        </p:nvSpPr>
        <p:spPr>
          <a:xfrm>
            <a:off x="2102064" y="3470274"/>
            <a:ext cx="1796954" cy="724496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35" tIns="45718" rIns="91435" bIns="45718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" name="íṥlîḍe"/>
          <p:cNvSpPr txBox="1"/>
          <p:nvPr/>
        </p:nvSpPr>
        <p:spPr>
          <a:xfrm>
            <a:off x="2102064" y="2970555"/>
            <a:ext cx="1796954" cy="49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35" tIns="45718" rIns="91435" bIns="45718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新技术分享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02064" y="3481703"/>
            <a:ext cx="17588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时刻关注国际市场新技术的动态，分享给学员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ïśľîḍè"/>
          <p:cNvSpPr txBox="1"/>
          <p:nvPr/>
        </p:nvSpPr>
        <p:spPr>
          <a:xfrm>
            <a:off x="4379052" y="3470274"/>
            <a:ext cx="1796954" cy="724496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35" tIns="45718" rIns="91435" bIns="45718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íṥlîḍe"/>
          <p:cNvSpPr txBox="1"/>
          <p:nvPr/>
        </p:nvSpPr>
        <p:spPr>
          <a:xfrm>
            <a:off x="4379052" y="2981985"/>
            <a:ext cx="1796954" cy="49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35" tIns="45718" rIns="91435" bIns="45718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就业指导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79052" y="3473448"/>
            <a:ext cx="17588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简历指导和面试指导并行，让你的岗位不侮辱你的能力</a:t>
            </a:r>
          </a:p>
        </p:txBody>
      </p:sp>
      <p:sp>
        <p:nvSpPr>
          <p:cNvPr id="22" name="ïśľîḍè"/>
          <p:cNvSpPr txBox="1"/>
          <p:nvPr/>
        </p:nvSpPr>
        <p:spPr>
          <a:xfrm>
            <a:off x="6585558" y="3470274"/>
            <a:ext cx="1796954" cy="724496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35" tIns="45718" rIns="91435" bIns="45718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3" name="íṥlîḍe"/>
          <p:cNvSpPr txBox="1"/>
          <p:nvPr/>
        </p:nvSpPr>
        <p:spPr>
          <a:xfrm>
            <a:off x="6585558" y="2970555"/>
            <a:ext cx="1796954" cy="499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35" tIns="45718" rIns="91435" bIns="45718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企业内推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85559" y="3514721"/>
            <a:ext cx="1758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众多一线企业的内推岗位等你拿</a:t>
            </a:r>
          </a:p>
        </p:txBody>
      </p:sp>
      <p:sp>
        <p:nvSpPr>
          <p:cNvPr id="25" name="ïśľîḍè"/>
          <p:cNvSpPr txBox="1"/>
          <p:nvPr/>
        </p:nvSpPr>
        <p:spPr>
          <a:xfrm>
            <a:off x="9038432" y="3470274"/>
            <a:ext cx="1796954" cy="724496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35" tIns="45718" rIns="91435" bIns="45718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íṥlîḍe"/>
          <p:cNvSpPr txBox="1"/>
          <p:nvPr/>
        </p:nvSpPr>
        <p:spPr>
          <a:xfrm>
            <a:off x="9038432" y="2970555"/>
            <a:ext cx="1796954" cy="499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5" tIns="45718" rIns="91435" bIns="45718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升级更新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038432" y="3514721"/>
            <a:ext cx="1758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最新技术一直免费学</a:t>
            </a:r>
          </a:p>
        </p:txBody>
      </p:sp>
      <p:sp>
        <p:nvSpPr>
          <p:cNvPr id="28" name="ïśľîḍè"/>
          <p:cNvSpPr txBox="1"/>
          <p:nvPr/>
        </p:nvSpPr>
        <p:spPr>
          <a:xfrm>
            <a:off x="2102064" y="5171982"/>
            <a:ext cx="1796954" cy="724496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35" tIns="45718" rIns="91435" bIns="45718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9" name="íṥlîḍe"/>
          <p:cNvSpPr txBox="1"/>
          <p:nvPr/>
        </p:nvSpPr>
        <p:spPr>
          <a:xfrm>
            <a:off x="2102064" y="4672264"/>
            <a:ext cx="1796954" cy="499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5" tIns="45718" rIns="91435" bIns="45718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钱程无忧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102064" y="5216430"/>
            <a:ext cx="1758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Toppro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优先权，告别死工资</a:t>
            </a:r>
          </a:p>
        </p:txBody>
      </p:sp>
      <p:sp>
        <p:nvSpPr>
          <p:cNvPr id="31" name="ïśľîḍè"/>
          <p:cNvSpPr txBox="1"/>
          <p:nvPr/>
        </p:nvSpPr>
        <p:spPr>
          <a:xfrm>
            <a:off x="4379052" y="5171982"/>
            <a:ext cx="1796954" cy="724496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35" tIns="45718" rIns="91435" bIns="45718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2" name="íṥlîḍe"/>
          <p:cNvSpPr txBox="1"/>
          <p:nvPr/>
        </p:nvSpPr>
        <p:spPr>
          <a:xfrm>
            <a:off x="4379052" y="4672264"/>
            <a:ext cx="1796954" cy="499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5" tIns="45718" rIns="91435" bIns="45718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涨薪无忧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379052" y="5183412"/>
            <a:ext cx="17588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毕业不满三年的学员学完课程不涨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5K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，全额退款</a:t>
            </a:r>
          </a:p>
        </p:txBody>
      </p:sp>
    </p:spTree>
    <p:extLst>
      <p:ext uri="{BB962C8B-B14F-4D97-AF65-F5344CB8AC3E}">
        <p14:creationId xmlns:p14="http://schemas.microsoft.com/office/powerpoint/2010/main" val="3705094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LYING IMPRESSION FID FEIZHAO    qq:1964271550"/>
          <p:cNvSpPr txBox="1"/>
          <p:nvPr/>
        </p:nvSpPr>
        <p:spPr>
          <a:xfrm>
            <a:off x="7827857" y="1784619"/>
            <a:ext cx="1098482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99" dirty="0">
                <a:solidFill>
                  <a:srgbClr val="33C3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Toppro</a:t>
            </a:r>
          </a:p>
        </p:txBody>
      </p:sp>
      <p:sp>
        <p:nvSpPr>
          <p:cNvPr id="42" name="FLYING IMPRESSION FID FEIZHAO    qq:1964271550"/>
          <p:cNvSpPr txBox="1"/>
          <p:nvPr/>
        </p:nvSpPr>
        <p:spPr>
          <a:xfrm>
            <a:off x="7827857" y="2136152"/>
            <a:ext cx="2791235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不再仅限于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死工资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，技术价值最大化。</a:t>
            </a:r>
          </a:p>
        </p:txBody>
      </p:sp>
      <p:sp>
        <p:nvSpPr>
          <p:cNvPr id="43" name="FLYING IMPRESSION FID FEIZHAO    qq:1964271550"/>
          <p:cNvSpPr txBox="1"/>
          <p:nvPr/>
        </p:nvSpPr>
        <p:spPr>
          <a:xfrm>
            <a:off x="7827857" y="4325647"/>
            <a:ext cx="1098482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99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799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</a:p>
        </p:txBody>
      </p:sp>
      <p:sp>
        <p:nvSpPr>
          <p:cNvPr id="44" name="FLYING IMPRESSION FID FEIZHAO    qq:1964271550"/>
          <p:cNvSpPr txBox="1"/>
          <p:nvPr/>
        </p:nvSpPr>
        <p:spPr>
          <a:xfrm>
            <a:off x="7827857" y="4694959"/>
            <a:ext cx="2791235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年工作经验的人学习完本课程未涨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，全额退费。</a:t>
            </a:r>
          </a:p>
        </p:txBody>
      </p:sp>
      <p:sp>
        <p:nvSpPr>
          <p:cNvPr id="45" name="FLYING IMPRESSION FID FEIZHAO    qq:1964271550"/>
          <p:cNvSpPr txBox="1"/>
          <p:nvPr/>
        </p:nvSpPr>
        <p:spPr>
          <a:xfrm>
            <a:off x="2603053" y="1784438"/>
            <a:ext cx="1788064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799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</a:p>
        </p:txBody>
      </p:sp>
      <p:sp>
        <p:nvSpPr>
          <p:cNvPr id="46" name="FLYING IMPRESSION FID FEIZHAO    qq:1964271550"/>
          <p:cNvSpPr txBox="1"/>
          <p:nvPr/>
        </p:nvSpPr>
        <p:spPr>
          <a:xfrm>
            <a:off x="1572906" y="2153931"/>
            <a:ext cx="2818245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凡是基于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平台的应用开发都不再有技术壁垒。</a:t>
            </a:r>
          </a:p>
        </p:txBody>
      </p:sp>
      <p:sp>
        <p:nvSpPr>
          <p:cNvPr id="47" name="FLYING IMPRESSION FID FEIZHAO    qq:1964271550"/>
          <p:cNvSpPr txBox="1"/>
          <p:nvPr/>
        </p:nvSpPr>
        <p:spPr>
          <a:xfrm>
            <a:off x="3292669" y="4325647"/>
            <a:ext cx="1098482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799" dirty="0">
                <a:solidFill>
                  <a:srgbClr val="FCB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人脉</a:t>
            </a:r>
          </a:p>
        </p:txBody>
      </p:sp>
      <p:sp>
        <p:nvSpPr>
          <p:cNvPr id="48" name="FLYING IMPRESSION FID FEIZHAO    qq:1964271550"/>
          <p:cNvSpPr txBox="1"/>
          <p:nvPr/>
        </p:nvSpPr>
        <p:spPr>
          <a:xfrm>
            <a:off x="1572906" y="4694960"/>
            <a:ext cx="2818245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不管是公司还是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Toppro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都有机会，能力接触到更高端的圈子，增加新的机遇。</a:t>
            </a: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rot="2700000">
            <a:off x="4512893" y="2273867"/>
            <a:ext cx="1825527" cy="1462009"/>
          </a:xfrm>
          <a:prstGeom prst="roundRect">
            <a:avLst/>
          </a:prstGeom>
          <a:solidFill>
            <a:srgbClr val="EB5F56"/>
          </a:solidFill>
          <a:ln>
            <a:noFill/>
          </a:ln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>
              <a:solidFill>
                <a:schemeClr val="bg1"/>
              </a:solidFill>
            </a:endParaRPr>
          </a:p>
        </p:txBody>
      </p:sp>
      <p:sp>
        <p:nvSpPr>
          <p:cNvPr id="52" name="FLYING IMPRESSION FID FEIZHAO    qq:1964271550"/>
          <p:cNvSpPr/>
          <p:nvPr/>
        </p:nvSpPr>
        <p:spPr bwMode="auto">
          <a:xfrm rot="2700000">
            <a:off x="6056442" y="2091545"/>
            <a:ext cx="1460422" cy="1825527"/>
          </a:xfrm>
          <a:prstGeom prst="roundRect">
            <a:avLst/>
          </a:prstGeom>
          <a:solidFill>
            <a:srgbClr val="33C3AB"/>
          </a:solidFill>
          <a:ln>
            <a:noFill/>
          </a:ln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>
              <a:solidFill>
                <a:schemeClr val="bg1"/>
              </a:solidFill>
            </a:endParaRPr>
          </a:p>
        </p:txBody>
      </p:sp>
      <p:sp>
        <p:nvSpPr>
          <p:cNvPr id="53" name="FLYING IMPRESSION FID FEIZHAO    qq:1964271550"/>
          <p:cNvSpPr/>
          <p:nvPr/>
        </p:nvSpPr>
        <p:spPr bwMode="auto">
          <a:xfrm rot="2700000">
            <a:off x="5873328" y="3634302"/>
            <a:ext cx="1825527" cy="1462009"/>
          </a:xfrm>
          <a:prstGeom prst="roundRect">
            <a:avLst/>
          </a:prstGeom>
          <a:solidFill>
            <a:srgbClr val="364555"/>
          </a:solidFill>
          <a:ln>
            <a:noFill/>
          </a:ln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>
              <a:solidFill>
                <a:schemeClr val="bg1"/>
              </a:solidFill>
            </a:endParaRPr>
          </a:p>
        </p:txBody>
      </p:sp>
      <p:sp>
        <p:nvSpPr>
          <p:cNvPr id="54" name="FLYING IMPRESSION FID FEIZHAO    qq:1964271550"/>
          <p:cNvSpPr/>
          <p:nvPr/>
        </p:nvSpPr>
        <p:spPr bwMode="auto">
          <a:xfrm rot="2700000">
            <a:off x="4671181" y="3476806"/>
            <a:ext cx="1460422" cy="1825527"/>
          </a:xfrm>
          <a:prstGeom prst="roundRect">
            <a:avLst/>
          </a:prstGeom>
          <a:solidFill>
            <a:srgbClr val="FCB030"/>
          </a:solidFill>
          <a:ln>
            <a:noFill/>
          </a:ln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>
              <a:solidFill>
                <a:schemeClr val="bg1"/>
              </a:solidFill>
            </a:endParaRPr>
          </a:p>
        </p:txBody>
      </p:sp>
      <p:sp>
        <p:nvSpPr>
          <p:cNvPr id="58" name="FLYING IMPRESSION FID FEIZHAO    qq:1964271550"/>
          <p:cNvSpPr txBox="1"/>
          <p:nvPr/>
        </p:nvSpPr>
        <p:spPr>
          <a:xfrm>
            <a:off x="6324515" y="2677396"/>
            <a:ext cx="1098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Toppro</a:t>
            </a:r>
          </a:p>
        </p:txBody>
      </p:sp>
      <p:sp>
        <p:nvSpPr>
          <p:cNvPr id="60" name="FLYING IMPRESSION FID FEIZHAO    qq:1964271550"/>
          <p:cNvSpPr/>
          <p:nvPr/>
        </p:nvSpPr>
        <p:spPr>
          <a:xfrm>
            <a:off x="4794333" y="3318746"/>
            <a:ext cx="1372255" cy="779020"/>
          </a:xfrm>
          <a:custGeom>
            <a:avLst/>
            <a:gdLst>
              <a:gd name="connsiteX0" fmla="*/ 0 w 1624676"/>
              <a:gd name="connsiteY0" fmla="*/ 0 h 711399"/>
              <a:gd name="connsiteX1" fmla="*/ 1624676 w 1624676"/>
              <a:gd name="connsiteY1" fmla="*/ 0 h 711399"/>
              <a:gd name="connsiteX2" fmla="*/ 984649 w 1624676"/>
              <a:gd name="connsiteY2" fmla="*/ 640026 h 711399"/>
              <a:gd name="connsiteX3" fmla="*/ 640025 w 1624676"/>
              <a:gd name="connsiteY3" fmla="*/ 640026 h 711399"/>
              <a:gd name="connsiteX4" fmla="*/ 0 w 1624676"/>
              <a:gd name="connsiteY4" fmla="*/ 0 h 711399"/>
              <a:gd name="connsiteX0-1" fmla="*/ 0 w 1624676"/>
              <a:gd name="connsiteY0-2" fmla="*/ 67663 h 779062"/>
              <a:gd name="connsiteX1-3" fmla="*/ 778439 w 1624676"/>
              <a:gd name="connsiteY1-4" fmla="*/ 0 h 779062"/>
              <a:gd name="connsiteX2-5" fmla="*/ 1624676 w 1624676"/>
              <a:gd name="connsiteY2-6" fmla="*/ 67663 h 779062"/>
              <a:gd name="connsiteX3-7" fmla="*/ 984649 w 1624676"/>
              <a:gd name="connsiteY3-8" fmla="*/ 707689 h 779062"/>
              <a:gd name="connsiteX4-9" fmla="*/ 640025 w 1624676"/>
              <a:gd name="connsiteY4-10" fmla="*/ 707689 h 779062"/>
              <a:gd name="connsiteX5" fmla="*/ 0 w 1624676"/>
              <a:gd name="connsiteY5" fmla="*/ 67663 h 779062"/>
              <a:gd name="connsiteX0-11" fmla="*/ 0 w 1624676"/>
              <a:gd name="connsiteY0-12" fmla="*/ 67663 h 779062"/>
              <a:gd name="connsiteX1-13" fmla="*/ 778439 w 1624676"/>
              <a:gd name="connsiteY1-14" fmla="*/ 0 h 779062"/>
              <a:gd name="connsiteX2-15" fmla="*/ 1624676 w 1624676"/>
              <a:gd name="connsiteY2-16" fmla="*/ 67663 h 779062"/>
              <a:gd name="connsiteX3-17" fmla="*/ 1372328 w 1624676"/>
              <a:gd name="connsiteY3-18" fmla="*/ 311085 h 779062"/>
              <a:gd name="connsiteX4-19" fmla="*/ 984649 w 1624676"/>
              <a:gd name="connsiteY4-20" fmla="*/ 707689 h 779062"/>
              <a:gd name="connsiteX5-21" fmla="*/ 640025 w 1624676"/>
              <a:gd name="connsiteY5-22" fmla="*/ 707689 h 779062"/>
              <a:gd name="connsiteX6" fmla="*/ 0 w 1624676"/>
              <a:gd name="connsiteY6" fmla="*/ 67663 h 779062"/>
              <a:gd name="connsiteX0-23" fmla="*/ 0 w 1624676"/>
              <a:gd name="connsiteY0-24" fmla="*/ 67663 h 779062"/>
              <a:gd name="connsiteX1-25" fmla="*/ 778439 w 1624676"/>
              <a:gd name="connsiteY1-26" fmla="*/ 0 h 779062"/>
              <a:gd name="connsiteX2-27" fmla="*/ 1624676 w 1624676"/>
              <a:gd name="connsiteY2-28" fmla="*/ 67663 h 779062"/>
              <a:gd name="connsiteX3-29" fmla="*/ 1372328 w 1624676"/>
              <a:gd name="connsiteY3-30" fmla="*/ 311085 h 779062"/>
              <a:gd name="connsiteX4-31" fmla="*/ 984649 w 1624676"/>
              <a:gd name="connsiteY4-32" fmla="*/ 707689 h 779062"/>
              <a:gd name="connsiteX5-33" fmla="*/ 640025 w 1624676"/>
              <a:gd name="connsiteY5-34" fmla="*/ 707689 h 779062"/>
              <a:gd name="connsiteX6-35" fmla="*/ 0 w 1624676"/>
              <a:gd name="connsiteY6-36" fmla="*/ 67663 h 779062"/>
              <a:gd name="connsiteX0-37" fmla="*/ 0 w 1372328"/>
              <a:gd name="connsiteY0-38" fmla="*/ 67663 h 779062"/>
              <a:gd name="connsiteX1-39" fmla="*/ 778439 w 1372328"/>
              <a:gd name="connsiteY1-40" fmla="*/ 0 h 779062"/>
              <a:gd name="connsiteX2-41" fmla="*/ 1115629 w 1372328"/>
              <a:gd name="connsiteY2-42" fmla="*/ 114797 h 779062"/>
              <a:gd name="connsiteX3-43" fmla="*/ 1372328 w 1372328"/>
              <a:gd name="connsiteY3-44" fmla="*/ 311085 h 779062"/>
              <a:gd name="connsiteX4-45" fmla="*/ 984649 w 1372328"/>
              <a:gd name="connsiteY4-46" fmla="*/ 707689 h 779062"/>
              <a:gd name="connsiteX5-47" fmla="*/ 640025 w 1372328"/>
              <a:gd name="connsiteY5-48" fmla="*/ 707689 h 779062"/>
              <a:gd name="connsiteX6-49" fmla="*/ 0 w 1372328"/>
              <a:gd name="connsiteY6-50" fmla="*/ 67663 h 7790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</a:cxnLst>
            <a:rect l="l" t="t" r="r" b="b"/>
            <a:pathLst>
              <a:path w="1372328" h="779062">
                <a:moveTo>
                  <a:pt x="0" y="67663"/>
                </a:moveTo>
                <a:cubicBezTo>
                  <a:pt x="272049" y="67105"/>
                  <a:pt x="506390" y="558"/>
                  <a:pt x="778439" y="0"/>
                </a:cubicBezTo>
                <a:lnTo>
                  <a:pt x="1115629" y="114797"/>
                </a:lnTo>
                <a:cubicBezTo>
                  <a:pt x="1031513" y="195938"/>
                  <a:pt x="1098226" y="220517"/>
                  <a:pt x="1372328" y="311085"/>
                </a:cubicBezTo>
                <a:lnTo>
                  <a:pt x="984649" y="707689"/>
                </a:lnTo>
                <a:cubicBezTo>
                  <a:pt x="889484" y="802854"/>
                  <a:pt x="735191" y="802854"/>
                  <a:pt x="640025" y="707689"/>
                </a:cubicBezTo>
                <a:lnTo>
                  <a:pt x="0" y="67663"/>
                </a:lnTo>
                <a:close/>
              </a:path>
            </a:pathLst>
          </a:custGeom>
          <a:solidFill>
            <a:srgbClr val="EB5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33" name="FLYING IMPRESSION FID FEIZHAO    qq:1964271550"/>
          <p:cNvSpPr/>
          <p:nvPr/>
        </p:nvSpPr>
        <p:spPr bwMode="auto">
          <a:xfrm>
            <a:off x="12002932" y="185"/>
            <a:ext cx="188742" cy="128472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>
            <a:off x="12002932" y="1392451"/>
            <a:ext cx="188742" cy="128472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/>
          </a:p>
        </p:txBody>
      </p:sp>
      <p:sp>
        <p:nvSpPr>
          <p:cNvPr id="51" name="FLYING IMPRESSION FID FEIZHAO    qq:1964271550"/>
          <p:cNvSpPr/>
          <p:nvPr/>
        </p:nvSpPr>
        <p:spPr bwMode="auto">
          <a:xfrm>
            <a:off x="12002932" y="2786638"/>
            <a:ext cx="188742" cy="128472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/>
          </a:p>
        </p:txBody>
      </p:sp>
      <p:sp>
        <p:nvSpPr>
          <p:cNvPr id="59" name="FLYING IMPRESSION FID FEIZHAO    qq:1964271550"/>
          <p:cNvSpPr/>
          <p:nvPr/>
        </p:nvSpPr>
        <p:spPr bwMode="auto">
          <a:xfrm>
            <a:off x="12002932" y="4180824"/>
            <a:ext cx="188742" cy="128472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/>
          </a:p>
        </p:txBody>
      </p:sp>
      <p:sp>
        <p:nvSpPr>
          <p:cNvPr id="61" name="FLYING IMPRESSION FID FEIZHAO    qq:1964271550"/>
          <p:cNvSpPr/>
          <p:nvPr/>
        </p:nvSpPr>
        <p:spPr bwMode="auto">
          <a:xfrm>
            <a:off x="12002932" y="5575010"/>
            <a:ext cx="188742" cy="1282805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/>
          </a:p>
        </p:txBody>
      </p:sp>
      <p:sp>
        <p:nvSpPr>
          <p:cNvPr id="62" name="FLYING IMPRESSION FID FEIZHAO    qq:1964271550"/>
          <p:cNvSpPr/>
          <p:nvPr/>
        </p:nvSpPr>
        <p:spPr bwMode="auto">
          <a:xfrm flipV="1">
            <a:off x="327" y="5573090"/>
            <a:ext cx="188742" cy="128472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/>
          </a:p>
        </p:txBody>
      </p:sp>
      <p:sp>
        <p:nvSpPr>
          <p:cNvPr id="63" name="FLYING IMPRESSION FID FEIZHAO    qq:1964271550"/>
          <p:cNvSpPr/>
          <p:nvPr/>
        </p:nvSpPr>
        <p:spPr bwMode="auto">
          <a:xfrm flipV="1">
            <a:off x="327" y="4180823"/>
            <a:ext cx="188742" cy="128472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/>
          </a:p>
        </p:txBody>
      </p:sp>
      <p:sp>
        <p:nvSpPr>
          <p:cNvPr id="64" name="FLYING IMPRESSION FID FEIZHAO    qq:1964271550"/>
          <p:cNvSpPr/>
          <p:nvPr/>
        </p:nvSpPr>
        <p:spPr bwMode="auto">
          <a:xfrm flipV="1">
            <a:off x="327" y="2786636"/>
            <a:ext cx="188742" cy="128472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/>
          </a:p>
        </p:txBody>
      </p:sp>
      <p:sp>
        <p:nvSpPr>
          <p:cNvPr id="65" name="FLYING IMPRESSION FID FEIZHAO    qq:1964271550"/>
          <p:cNvSpPr/>
          <p:nvPr/>
        </p:nvSpPr>
        <p:spPr bwMode="auto">
          <a:xfrm flipV="1">
            <a:off x="327" y="1392450"/>
            <a:ext cx="188742" cy="128472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/>
          </a:p>
        </p:txBody>
      </p:sp>
      <p:sp>
        <p:nvSpPr>
          <p:cNvPr id="66" name="FLYING IMPRESSION FID FEIZHAO    qq:1964271550"/>
          <p:cNvSpPr/>
          <p:nvPr/>
        </p:nvSpPr>
        <p:spPr bwMode="auto">
          <a:xfrm flipV="1">
            <a:off x="327" y="184"/>
            <a:ext cx="188742" cy="1282805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/>
          </a:p>
        </p:txBody>
      </p:sp>
      <p:sp>
        <p:nvSpPr>
          <p:cNvPr id="4" name="FLYING IMPRESSION FID FEIZHAO    qq:1964271550"/>
          <p:cNvSpPr txBox="1"/>
          <p:nvPr/>
        </p:nvSpPr>
        <p:spPr>
          <a:xfrm>
            <a:off x="6506749" y="4262272"/>
            <a:ext cx="1098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</a:p>
        </p:txBody>
      </p:sp>
      <p:sp>
        <p:nvSpPr>
          <p:cNvPr id="5" name="FLYING IMPRESSION FID FEIZHAO    qq:1964271550"/>
          <p:cNvSpPr txBox="1"/>
          <p:nvPr/>
        </p:nvSpPr>
        <p:spPr>
          <a:xfrm>
            <a:off x="4685667" y="2669142"/>
            <a:ext cx="1098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4769483" y="4270526"/>
            <a:ext cx="1098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人脉</a:t>
            </a:r>
          </a:p>
        </p:txBody>
      </p:sp>
      <p:sp>
        <p:nvSpPr>
          <p:cNvPr id="7" name="FLYING IMPRESSION FID FEIZHAO    qq:1964271550"/>
          <p:cNvSpPr txBox="1"/>
          <p:nvPr/>
        </p:nvSpPr>
        <p:spPr>
          <a:xfrm>
            <a:off x="189099" y="40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良性循环</a:t>
            </a:r>
          </a:p>
        </p:txBody>
      </p:sp>
      <p:sp>
        <p:nvSpPr>
          <p:cNvPr id="8" name="FLYING IMPRESSION FID FEIZHAO    qq:1964271550"/>
          <p:cNvSpPr txBox="1"/>
          <p:nvPr/>
        </p:nvSpPr>
        <p:spPr>
          <a:xfrm>
            <a:off x="265743" y="6448898"/>
            <a:ext cx="9619100" cy="292388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学完本高级课程未加薪</a:t>
            </a:r>
            <a:r>
              <a:rPr lang="en-US" altLang="zh-CN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，全额退费</a:t>
            </a:r>
          </a:p>
        </p:txBody>
      </p:sp>
    </p:spTree>
    <p:extLst>
      <p:ext uri="{BB962C8B-B14F-4D97-AF65-F5344CB8AC3E}">
        <p14:creationId xmlns:p14="http://schemas.microsoft.com/office/powerpoint/2010/main" val="223271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 bldLvl="0" animBg="1"/>
      <p:bldP spid="52" grpId="0" bldLvl="0" animBg="1"/>
      <p:bldP spid="53" grpId="0" bldLvl="0" animBg="1"/>
      <p:bldP spid="54" grpId="0" bldLvl="0" animBg="1"/>
      <p:bldP spid="58" grpId="0"/>
      <p:bldP spid="60" grpId="0" bldLvl="0" animBg="1"/>
      <p:bldP spid="4" grpId="0"/>
      <p:bldP spid="5" grpId="0"/>
      <p:bldP spid="6" grpId="0"/>
      <p:bldP spid="7" grpId="0"/>
      <p:bldP spid="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766" y="250525"/>
            <a:ext cx="11428283" cy="582517"/>
          </a:xfrm>
        </p:spPr>
        <p:txBody>
          <a:bodyPr/>
          <a:lstStyle/>
          <a:p>
            <a:r>
              <a:rPr lang="zh-CN" altLang="en-US" dirty="0" smtClean="0"/>
              <a:t>课程咨询请加</a:t>
            </a:r>
            <a:r>
              <a:rPr lang="zh-CN" altLang="en-US" dirty="0"/>
              <a:t>请</a:t>
            </a:r>
            <a:r>
              <a:rPr lang="zh-CN" altLang="en-US" dirty="0" smtClean="0"/>
              <a:t>加啊媛老师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041" y="2051695"/>
            <a:ext cx="3258606" cy="318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8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YING IMPRESSION FID FEIZHAO    qq:1964271550"/>
          <p:cNvSpPr/>
          <p:nvPr/>
        </p:nvSpPr>
        <p:spPr>
          <a:xfrm>
            <a:off x="-1554554" y="-1314285"/>
            <a:ext cx="6396007" cy="8253218"/>
          </a:xfrm>
          <a:prstGeom prst="blockArc">
            <a:avLst>
              <a:gd name="adj1" fmla="val 18900000"/>
              <a:gd name="adj2" fmla="val 4088250"/>
              <a:gd name="adj3" fmla="val 0"/>
            </a:avLst>
          </a:prstGeom>
          <a:ln w="38100">
            <a:solidFill>
              <a:srgbClr val="364555"/>
            </a:solidFill>
          </a:ln>
        </p:spPr>
        <p:style>
          <a:lnRef idx="2">
            <a:scrgbClr r="0" g="0" b="0"/>
          </a:lnRef>
          <a:fillRef idx="0">
            <a:schemeClr val="accent3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" name="FLYING IMPRESSION FID FEIZHAO    qq:1964271550"/>
          <p:cNvGrpSpPr/>
          <p:nvPr/>
        </p:nvGrpSpPr>
        <p:grpSpPr>
          <a:xfrm>
            <a:off x="4788385" y="5890"/>
            <a:ext cx="5598283" cy="1021057"/>
            <a:chOff x="4527649" y="1472239"/>
            <a:chExt cx="5598583" cy="1021112"/>
          </a:xfrm>
        </p:grpSpPr>
        <p:sp>
          <p:nvSpPr>
            <p:cNvPr id="16" name="FLYING IMPRESSION FID FEIZHAO    qq:1964271550"/>
            <p:cNvSpPr/>
            <p:nvPr/>
          </p:nvSpPr>
          <p:spPr>
            <a:xfrm>
              <a:off x="5242970" y="1574334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YING IMPRESSION FID FEIZHAO    qq:1964271550"/>
            <p:cNvSpPr/>
            <p:nvPr/>
          </p:nvSpPr>
          <p:spPr>
            <a:xfrm>
              <a:off x="4527649" y="1472239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EB5F56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LYING IMPRESSION FID FEIZHAO    qq:1964271550"/>
            <p:cNvSpPr txBox="1"/>
            <p:nvPr/>
          </p:nvSpPr>
          <p:spPr>
            <a:xfrm>
              <a:off x="4661187" y="1621782"/>
              <a:ext cx="754036" cy="769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EB5F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28" name="FLYING IMPRESSION FID FEIZHAO    qq:1964271550"/>
            <p:cNvSpPr txBox="1"/>
            <p:nvPr/>
          </p:nvSpPr>
          <p:spPr>
            <a:xfrm>
              <a:off x="5722509" y="1598750"/>
              <a:ext cx="3792293" cy="66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799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项目开发必备底层</a:t>
              </a:r>
              <a:r>
                <a:rPr lang="zh-CN" altLang="en-US" sz="1799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</a:t>
              </a:r>
              <a:endParaRPr lang="en-US" altLang="zh-CN" sz="1799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</a:t>
              </a:r>
              <a:r>
                <a:rPr lang="zh-CN" altLang="en-US" sz="120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周期</a:t>
              </a:r>
              <a:r>
                <a:rPr lang="en-US" altLang="zh-CN" sz="120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20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zh-CN" altLang="en-US" sz="120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FLYING IMPRESSION FID FEIZHAO    qq:1964271550"/>
          <p:cNvGrpSpPr/>
          <p:nvPr/>
        </p:nvGrpSpPr>
        <p:grpSpPr>
          <a:xfrm>
            <a:off x="5260914" y="1364024"/>
            <a:ext cx="5598283" cy="1021057"/>
            <a:chOff x="4990678" y="3085716"/>
            <a:chExt cx="5598583" cy="1021112"/>
          </a:xfrm>
        </p:grpSpPr>
        <p:sp>
          <p:nvSpPr>
            <p:cNvPr id="18" name="FLYING IMPRESSION FID FEIZHAO    qq:1964271550"/>
            <p:cNvSpPr/>
            <p:nvPr/>
          </p:nvSpPr>
          <p:spPr>
            <a:xfrm>
              <a:off x="5705999" y="3187811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LYING IMPRESSION FID FEIZHAO    qq:1964271550"/>
            <p:cNvSpPr/>
            <p:nvPr/>
          </p:nvSpPr>
          <p:spPr>
            <a:xfrm>
              <a:off x="4990678" y="3085716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0070C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FLYING IMPRESSION FID FEIZHAO    qq:1964271550"/>
            <p:cNvSpPr txBox="1"/>
            <p:nvPr/>
          </p:nvSpPr>
          <p:spPr>
            <a:xfrm>
              <a:off x="5124216" y="3235259"/>
              <a:ext cx="754036" cy="769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grpSp>
        <p:nvGrpSpPr>
          <p:cNvPr id="4" name="FLYING IMPRESSION FID FEIZHAO    qq:1964271550"/>
          <p:cNvGrpSpPr/>
          <p:nvPr/>
        </p:nvGrpSpPr>
        <p:grpSpPr>
          <a:xfrm>
            <a:off x="5192858" y="2812324"/>
            <a:ext cx="5598283" cy="1021057"/>
            <a:chOff x="4527649" y="4699193"/>
            <a:chExt cx="5598583" cy="1021112"/>
          </a:xfrm>
        </p:grpSpPr>
        <p:sp>
          <p:nvSpPr>
            <p:cNvPr id="25" name="FLYING IMPRESSION FID FEIZHAO    qq:1964271550"/>
            <p:cNvSpPr/>
            <p:nvPr/>
          </p:nvSpPr>
          <p:spPr>
            <a:xfrm>
              <a:off x="5242970" y="4801288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FLYING IMPRESSION FID FEIZHAO    qq:1964271550"/>
            <p:cNvSpPr/>
            <p:nvPr/>
          </p:nvSpPr>
          <p:spPr>
            <a:xfrm>
              <a:off x="4527649" y="4699193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FCB03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LYING IMPRESSION FID FEIZHAO    qq:1964271550"/>
            <p:cNvSpPr txBox="1"/>
            <p:nvPr/>
          </p:nvSpPr>
          <p:spPr>
            <a:xfrm>
              <a:off x="4661912" y="4825011"/>
              <a:ext cx="754036" cy="769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FCB03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41" name="FLYING IMPRESSION FID FEIZHAO    qq:1964271550"/>
          <p:cNvSpPr txBox="1"/>
          <p:nvPr/>
        </p:nvSpPr>
        <p:spPr>
          <a:xfrm>
            <a:off x="518560" y="2570085"/>
            <a:ext cx="4011080" cy="646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1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zh-CN" sz="3601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3601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周期</a:t>
            </a: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>
            <a:off x="12002932" y="185"/>
            <a:ext cx="188742" cy="128472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>
            <a:off x="12002932" y="1392451"/>
            <a:ext cx="188742" cy="128472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>
            <a:off x="12002932" y="2786638"/>
            <a:ext cx="188742" cy="128472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>
            <a:off x="12002932" y="4180824"/>
            <a:ext cx="188742" cy="128472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>
            <a:off x="12002932" y="5575010"/>
            <a:ext cx="188742" cy="1282805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327" y="5573090"/>
            <a:ext cx="188742" cy="128472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327" y="4180823"/>
            <a:ext cx="188742" cy="128472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327" y="2786636"/>
            <a:ext cx="188742" cy="128472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327" y="1392450"/>
            <a:ext cx="188742" cy="128472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/>
          </a:p>
        </p:txBody>
      </p:sp>
      <p:sp>
        <p:nvSpPr>
          <p:cNvPr id="51" name="FLYING IMPRESSION FID FEIZHAO    qq:1964271550"/>
          <p:cNvSpPr/>
          <p:nvPr/>
        </p:nvSpPr>
        <p:spPr bwMode="auto">
          <a:xfrm flipV="1">
            <a:off x="327" y="184"/>
            <a:ext cx="188742" cy="1282805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/>
          </a:p>
        </p:txBody>
      </p:sp>
      <p:sp>
        <p:nvSpPr>
          <p:cNvPr id="7" name="FLYING IMPRESSION FID FEIZHAO    qq:1964271550"/>
          <p:cNvSpPr txBox="1"/>
          <p:nvPr/>
        </p:nvSpPr>
        <p:spPr>
          <a:xfrm>
            <a:off x="6496867" y="1510905"/>
            <a:ext cx="436232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7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Q </a:t>
            </a:r>
            <a:r>
              <a:rPr lang="en-US" altLang="zh-CN" sz="1799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FrameWork</a:t>
            </a:r>
            <a:r>
              <a:rPr lang="zh-CN" altLang="en-US" sz="17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源码与</a:t>
            </a:r>
            <a:r>
              <a:rPr lang="en-US" altLang="zh-CN" sz="17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7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新技术</a:t>
            </a:r>
            <a:r>
              <a:rPr lang="zh-CN" altLang="en-US" sz="120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学习周期</a:t>
            </a:r>
            <a:r>
              <a:rPr lang="en-US" altLang="zh-CN" sz="120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20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LYING IMPRESSION FID FEIZHAO    qq:1964271550"/>
          <p:cNvSpPr txBox="1"/>
          <p:nvPr/>
        </p:nvSpPr>
        <p:spPr>
          <a:xfrm>
            <a:off x="6404163" y="2968787"/>
            <a:ext cx="379209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7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腾讯内部调优</a:t>
            </a:r>
            <a:r>
              <a:rPr lang="zh-CN" altLang="en-US" sz="1799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专题</a:t>
            </a:r>
            <a:endParaRPr lang="en-US" altLang="zh-CN" sz="1799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学习周期</a:t>
            </a:r>
            <a:r>
              <a:rPr lang="en-US" altLang="zh-CN" sz="120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20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726158" y="4174326"/>
            <a:ext cx="5534786" cy="1021057"/>
            <a:chOff x="4726158" y="4174326"/>
            <a:chExt cx="5534786" cy="1021057"/>
          </a:xfrm>
        </p:grpSpPr>
        <p:grpSp>
          <p:nvGrpSpPr>
            <p:cNvPr id="9" name="FLYING IMPRESSION FID FEIZHAO    qq:1964271550"/>
            <p:cNvGrpSpPr/>
            <p:nvPr/>
          </p:nvGrpSpPr>
          <p:grpSpPr>
            <a:xfrm>
              <a:off x="4726158" y="4174326"/>
              <a:ext cx="5534786" cy="1021057"/>
              <a:chOff x="4591149" y="4699193"/>
              <a:chExt cx="5535083" cy="1021112"/>
            </a:xfrm>
          </p:grpSpPr>
          <p:sp>
            <p:nvSpPr>
              <p:cNvPr id="10" name="FLYING IMPRESSION FID FEIZHAO    qq:1964271550"/>
              <p:cNvSpPr/>
              <p:nvPr/>
            </p:nvSpPr>
            <p:spPr>
              <a:xfrm>
                <a:off x="5242970" y="4801288"/>
                <a:ext cx="4883262" cy="816889"/>
              </a:xfrm>
              <a:prstGeom prst="homePlate">
                <a:avLst/>
              </a:prstGeom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FLYING IMPRESSION FID FEIZHAO    qq:1964271550"/>
              <p:cNvSpPr/>
              <p:nvPr/>
            </p:nvSpPr>
            <p:spPr>
              <a:xfrm>
                <a:off x="4591149" y="4699193"/>
                <a:ext cx="1021112" cy="1021112"/>
              </a:xfrm>
              <a:prstGeom prst="ellipse">
                <a:avLst/>
              </a:prstGeom>
              <a:solidFill>
                <a:srgbClr val="ECEFF1"/>
              </a:solidFill>
              <a:ln w="57150">
                <a:solidFill>
                  <a:schemeClr val="accent6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" name="FLYING IMPRESSION FID FEIZHAO    qq:1964271550"/>
              <p:cNvSpPr txBox="1"/>
              <p:nvPr/>
            </p:nvSpPr>
            <p:spPr>
              <a:xfrm>
                <a:off x="4694932" y="4825011"/>
                <a:ext cx="754036" cy="769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gradFill>
                      <a:gsLst>
                        <a:gs pos="0">
                          <a:srgbClr val="14CD68"/>
                        </a:gs>
                        <a:gs pos="100000">
                          <a:srgbClr val="0B6E38"/>
                        </a:gs>
                      </a:gsLst>
                      <a:lin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</a:p>
            </p:txBody>
          </p:sp>
        </p:grpSp>
        <p:sp>
          <p:nvSpPr>
            <p:cNvPr id="13" name="FLYING IMPRESSION FID FEIZHAO    qq:1964271550"/>
            <p:cNvSpPr txBox="1"/>
            <p:nvPr/>
          </p:nvSpPr>
          <p:spPr>
            <a:xfrm>
              <a:off x="5908141" y="4333982"/>
              <a:ext cx="379209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799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高级音视频</a:t>
              </a:r>
              <a:r>
                <a:rPr lang="zh-CN" altLang="en-US" sz="1799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专题</a:t>
              </a:r>
              <a:endParaRPr lang="en-US" altLang="zh-CN" sz="1799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学习周期</a:t>
              </a:r>
              <a:r>
                <a:rPr lang="en-US" altLang="zh-CN" sz="120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20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zh-CN" altLang="en-US" sz="120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FLYING IMPRESSION FID FEIZHAO    qq:1964271550"/>
          <p:cNvSpPr txBox="1"/>
          <p:nvPr/>
        </p:nvSpPr>
        <p:spPr>
          <a:xfrm>
            <a:off x="189069" y="6509188"/>
            <a:ext cx="9619100" cy="292388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毕业未满三年学</a:t>
            </a:r>
            <a:r>
              <a:rPr lang="zh-CN" altLang="en-US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完本高级课程未加薪</a:t>
            </a:r>
            <a:r>
              <a:rPr lang="en-US" altLang="zh-CN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，全额退费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4165445" y="5386041"/>
            <a:ext cx="5534786" cy="1021057"/>
            <a:chOff x="4726158" y="4174326"/>
            <a:chExt cx="5534786" cy="1021057"/>
          </a:xfrm>
        </p:grpSpPr>
        <p:grpSp>
          <p:nvGrpSpPr>
            <p:cNvPr id="58" name="FLYING IMPRESSION FID FEIZHAO    qq:1964271550"/>
            <p:cNvGrpSpPr/>
            <p:nvPr/>
          </p:nvGrpSpPr>
          <p:grpSpPr>
            <a:xfrm>
              <a:off x="4726158" y="4174326"/>
              <a:ext cx="5534786" cy="1021057"/>
              <a:chOff x="4591149" y="4699193"/>
              <a:chExt cx="5535083" cy="1021112"/>
            </a:xfrm>
          </p:grpSpPr>
          <p:sp>
            <p:nvSpPr>
              <p:cNvPr id="60" name="FLYING IMPRESSION FID FEIZHAO    qq:1964271550"/>
              <p:cNvSpPr/>
              <p:nvPr/>
            </p:nvSpPr>
            <p:spPr>
              <a:xfrm>
                <a:off x="5242970" y="4801288"/>
                <a:ext cx="4883262" cy="816889"/>
              </a:xfrm>
              <a:prstGeom prst="homePlat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1" name="FLYING IMPRESSION FID FEIZHAO    qq:1964271550"/>
              <p:cNvSpPr/>
              <p:nvPr/>
            </p:nvSpPr>
            <p:spPr>
              <a:xfrm>
                <a:off x="4591149" y="4699193"/>
                <a:ext cx="1021112" cy="1021112"/>
              </a:xfrm>
              <a:prstGeom prst="ellipse">
                <a:avLst/>
              </a:prstGeom>
              <a:solidFill>
                <a:srgbClr val="ECEFF1"/>
              </a:solidFill>
              <a:ln w="57150">
                <a:solidFill>
                  <a:schemeClr val="accent6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2" name="FLYING IMPRESSION FID FEIZHAO    qq:1964271550"/>
              <p:cNvSpPr txBox="1"/>
              <p:nvPr/>
            </p:nvSpPr>
            <p:spPr>
              <a:xfrm>
                <a:off x="4694932" y="4825011"/>
                <a:ext cx="754036" cy="769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 smtClean="0">
                    <a:gradFill>
                      <a:gsLst>
                        <a:gs pos="0">
                          <a:srgbClr val="14CD68"/>
                        </a:gs>
                        <a:gs pos="100000">
                          <a:srgbClr val="0B6E38"/>
                        </a:gs>
                      </a:gsLst>
                      <a:lin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en-US" altLang="zh-CN" sz="4400" b="1" dirty="0">
                  <a:gradFill>
                    <a:gsLst>
                      <a:gs pos="0">
                        <a:srgbClr val="14CD68"/>
                      </a:gs>
                      <a:gs pos="100000">
                        <a:srgbClr val="0B6E38"/>
                      </a:gs>
                    </a:gsLst>
                    <a:lin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9" name="FLYING IMPRESSION FID FEIZHAO    qq:1964271550"/>
            <p:cNvSpPr txBox="1"/>
            <p:nvPr/>
          </p:nvSpPr>
          <p:spPr>
            <a:xfrm>
              <a:off x="5908141" y="4333982"/>
              <a:ext cx="3792090" cy="669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799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</a:t>
              </a:r>
              <a:r>
                <a:rPr lang="en-US" altLang="zh-CN" sz="1799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T3.3</a:t>
              </a:r>
              <a:r>
                <a:rPr lang="zh-CN" altLang="en-US" sz="1799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</a:t>
              </a:r>
              <a:r>
                <a:rPr lang="zh-CN" altLang="en-US" sz="1799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师</a:t>
              </a:r>
              <a:endParaRPr lang="en-US" altLang="zh-CN" sz="1799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学习周期</a:t>
              </a:r>
              <a:r>
                <a:rPr lang="en-US" altLang="zh-CN" sz="120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20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zh-CN" altLang="en-US" sz="120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34302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3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327" y="184"/>
            <a:ext cx="2289133" cy="235118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396" y="184"/>
            <a:ext cx="2289133" cy="235118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139" y="184"/>
            <a:ext cx="2261719" cy="235118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469" y="184"/>
            <a:ext cx="2289133" cy="235118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540" y="184"/>
            <a:ext cx="2289133" cy="235118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539" y="6226480"/>
            <a:ext cx="2289133" cy="63133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468" y="6226480"/>
            <a:ext cx="2289133" cy="63133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138" y="6226480"/>
            <a:ext cx="2261719" cy="63133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395" y="6226480"/>
            <a:ext cx="2289133" cy="63133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326" y="6226480"/>
            <a:ext cx="2289133" cy="63133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4423397" y="2707368"/>
            <a:ext cx="5433355" cy="1015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6001" dirty="0">
                <a:solidFill>
                  <a:srgbClr val="309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600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4404983" y="3722764"/>
            <a:ext cx="464390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码牛学院</a:t>
            </a:r>
            <a:r>
              <a:rPr lang="en-US" altLang="zh-CN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用代码码出牛逼人生</a:t>
            </a:r>
            <a:endParaRPr lang="zh-CN" altLang="en-US" sz="105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888" y="2153354"/>
            <a:ext cx="2336675" cy="233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1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过程 8"/>
          <p:cNvSpPr/>
          <p:nvPr/>
        </p:nvSpPr>
        <p:spPr>
          <a:xfrm>
            <a:off x="-121" y="2796977"/>
            <a:ext cx="12191390" cy="407173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327" y="43034"/>
            <a:ext cx="12191390" cy="4071739"/>
          </a:xfrm>
          <a:prstGeom prst="flowChartProcess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7" y="4159214"/>
            <a:ext cx="12190942" cy="952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93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327" y="4317955"/>
            <a:ext cx="1219134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118929" y="2094564"/>
            <a:ext cx="5953289" cy="1457451"/>
          </a:xfrm>
        </p:spPr>
        <p:txBody>
          <a:bodyPr>
            <a:noAutofit/>
          </a:bodyPr>
          <a:lstStyle/>
          <a:p>
            <a:pPr algn="ctr"/>
            <a:r>
              <a:rPr lang="zh-CN" altLang="en-US" sz="7409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338155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987" y="5572854"/>
            <a:ext cx="1253832" cy="1284587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987" y="4180740"/>
            <a:ext cx="1253832" cy="1284587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987" y="2786703"/>
            <a:ext cx="1253832" cy="1284587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987" y="1392668"/>
            <a:ext cx="1253832" cy="1284587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987" y="556"/>
            <a:ext cx="1253832" cy="1282665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5313" y="5572854"/>
            <a:ext cx="365701" cy="1284587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5313" y="4180740"/>
            <a:ext cx="365701" cy="1284587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5313" y="2786703"/>
            <a:ext cx="365701" cy="1284587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5313" y="1392668"/>
            <a:ext cx="365701" cy="1284587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5313" y="556"/>
            <a:ext cx="365701" cy="1282665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FLYING IMPRESSION FID FEIZHAO    qq:1964271550"/>
          <p:cNvSpPr txBox="1"/>
          <p:nvPr/>
        </p:nvSpPr>
        <p:spPr>
          <a:xfrm>
            <a:off x="1255099" y="774"/>
            <a:ext cx="2646878" cy="830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799" dirty="0" smtClean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lang="zh-CN" altLang="en-US" sz="4799" dirty="0">
              <a:solidFill>
                <a:srgbClr val="EB5F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79999" y="4728077"/>
            <a:ext cx="2954655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99" dirty="0"/>
              <a:t>啊媛</a:t>
            </a:r>
            <a:r>
              <a:rPr lang="zh-CN" altLang="en-US" sz="1799" dirty="0" smtClean="0"/>
              <a:t>老师</a:t>
            </a:r>
            <a:r>
              <a:rPr lang="zh-CN" altLang="en-US" sz="1799" dirty="0"/>
              <a:t>的</a:t>
            </a:r>
            <a:r>
              <a:rPr lang="en-US" altLang="zh-CN" sz="1799" dirty="0"/>
              <a:t>QQ</a:t>
            </a:r>
            <a:r>
              <a:rPr lang="zh-CN" altLang="en-US" sz="1799" dirty="0"/>
              <a:t>：</a:t>
            </a:r>
            <a:r>
              <a:rPr lang="en-US" altLang="zh-CN" sz="1799" dirty="0"/>
              <a:t>1979846055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97" y="-559"/>
            <a:ext cx="3309047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24" y="1392668"/>
            <a:ext cx="3258606" cy="318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74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YING IMPRESSION FID FEIZHAO    qq:1964271550"/>
          <p:cNvSpPr/>
          <p:nvPr/>
        </p:nvSpPr>
        <p:spPr bwMode="auto">
          <a:xfrm>
            <a:off x="9902539" y="6226480"/>
            <a:ext cx="2289133" cy="63133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468" y="6226480"/>
            <a:ext cx="2289133" cy="63133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138" y="6226480"/>
            <a:ext cx="2261719" cy="63133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395" y="6226480"/>
            <a:ext cx="2289133" cy="63133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326" y="6226480"/>
            <a:ext cx="2289133" cy="63133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/>
          </a:p>
        </p:txBody>
      </p:sp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617768" y="1404213"/>
            <a:ext cx="14485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深入剖析</a:t>
            </a:r>
            <a:r>
              <a:rPr lang="en-US" altLang="zh-CN" sz="3600" dirty="0"/>
              <a:t>Android</a:t>
            </a:r>
            <a:r>
              <a:rPr lang="zh-CN" altLang="en-US" sz="3600" dirty="0"/>
              <a:t>鼻祖进程</a:t>
            </a:r>
            <a:r>
              <a:rPr lang="en-US" altLang="zh-CN" sz="3600" dirty="0" err="1"/>
              <a:t>init</a:t>
            </a:r>
            <a:r>
              <a:rPr lang="zh-CN" altLang="en-US" sz="3600" dirty="0"/>
              <a:t>与受精卵进程</a:t>
            </a:r>
            <a:r>
              <a:rPr lang="en-US" altLang="zh-CN" sz="3600" dirty="0"/>
              <a:t>Zygote</a:t>
            </a:r>
            <a:endParaRPr lang="zh-CN" altLang="en-US" sz="1693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9902621" y="5870444"/>
            <a:ext cx="2096658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11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15754" y="23533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今晚课题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09609" y="2628314"/>
            <a:ext cx="10578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2194" indent="-272194">
              <a:buFont typeface="+mj-lt"/>
              <a:buAutoNum type="arabicPeriod"/>
            </a:pPr>
            <a:r>
              <a:rPr lang="en-US" altLang="zh-CN" sz="1600" dirty="0" err="1" smtClean="0"/>
              <a:t>init</a:t>
            </a:r>
            <a:r>
              <a:rPr lang="zh-CN" altLang="en-US" sz="1600" dirty="0"/>
              <a:t>进程的作用与源码</a:t>
            </a:r>
            <a:r>
              <a:rPr lang="zh-CN" altLang="en-US" sz="1600" dirty="0" smtClean="0"/>
              <a:t>分析</a:t>
            </a:r>
            <a:endParaRPr lang="en-US" altLang="zh-CN" sz="1600" dirty="0" smtClean="0"/>
          </a:p>
          <a:p>
            <a:pPr marL="272194" indent="-272194">
              <a:buFont typeface="+mj-lt"/>
              <a:buAutoNum type="arabicPeriod"/>
            </a:pPr>
            <a:endParaRPr lang="en-US" altLang="zh-CN" sz="1600" dirty="0" smtClean="0"/>
          </a:p>
          <a:p>
            <a:pPr marL="272194" indent="-272194">
              <a:buFont typeface="+mj-lt"/>
              <a:buAutoNum type="arabicPeriod"/>
            </a:pPr>
            <a:r>
              <a:rPr lang="zh-CN" altLang="en-US" sz="1600" dirty="0" smtClean="0"/>
              <a:t>剖析</a:t>
            </a:r>
            <a:r>
              <a:rPr lang="en-US" altLang="zh-CN" sz="1600" dirty="0"/>
              <a:t>zygote</a:t>
            </a:r>
            <a:r>
              <a:rPr lang="zh-CN" altLang="en-US" sz="1600" dirty="0"/>
              <a:t>的底裤 </a:t>
            </a:r>
            <a:endParaRPr lang="en-US" altLang="zh-CN" sz="1600" dirty="0" smtClean="0"/>
          </a:p>
          <a:p>
            <a:pPr marL="272194" indent="-272194">
              <a:buFont typeface="+mj-lt"/>
              <a:buAutoNum type="arabicPeriod"/>
            </a:pPr>
            <a:endParaRPr lang="en-US" altLang="zh-CN" sz="1600" dirty="0" smtClean="0"/>
          </a:p>
          <a:p>
            <a:pPr marL="272194" indent="-272194">
              <a:buFont typeface="+mj-lt"/>
              <a:buAutoNum type="arabicPeriod"/>
            </a:pPr>
            <a:r>
              <a:rPr lang="en-US" altLang="zh-CN" sz="1600" dirty="0" smtClean="0"/>
              <a:t>AMS</a:t>
            </a:r>
            <a:r>
              <a:rPr lang="zh-CN" altLang="en-US" sz="1600" dirty="0"/>
              <a:t>与</a:t>
            </a:r>
            <a:r>
              <a:rPr lang="en-US" altLang="zh-CN" sz="1600" dirty="0"/>
              <a:t>PMS</a:t>
            </a:r>
            <a:r>
              <a:rPr lang="zh-CN" altLang="en-US" sz="1600" dirty="0"/>
              <a:t>源码</a:t>
            </a:r>
            <a:r>
              <a:rPr lang="zh-CN" altLang="en-US" sz="1600" dirty="0" smtClean="0"/>
              <a:t>分析</a:t>
            </a:r>
            <a:endParaRPr lang="en-US" altLang="zh-CN" sz="1600" dirty="0" smtClean="0"/>
          </a:p>
          <a:p>
            <a:pPr marL="272194" indent="-272194">
              <a:buFont typeface="+mj-lt"/>
              <a:buAutoNum type="arabicPeriod"/>
            </a:pPr>
            <a:endParaRPr lang="en-US" altLang="zh-CN" sz="1600" dirty="0" smtClean="0"/>
          </a:p>
          <a:p>
            <a:pPr marL="272194" indent="-272194">
              <a:buFont typeface="+mj-lt"/>
              <a:buAutoNum type="arabicPeriod"/>
            </a:pPr>
            <a:r>
              <a:rPr lang="en-US" altLang="zh-CN" sz="1600" dirty="0" smtClean="0"/>
              <a:t>AMS</a:t>
            </a:r>
            <a:r>
              <a:rPr lang="zh-CN" altLang="en-US" sz="1600" dirty="0"/>
              <a:t>与</a:t>
            </a:r>
            <a:r>
              <a:rPr lang="en-US" altLang="zh-CN" sz="1600" dirty="0"/>
              <a:t>PMS</a:t>
            </a:r>
            <a:r>
              <a:rPr lang="zh-CN" altLang="en-US" sz="1600" dirty="0"/>
              <a:t>面试</a:t>
            </a:r>
            <a:r>
              <a:rPr lang="zh-CN" altLang="en-US" sz="1600" dirty="0" smtClean="0"/>
              <a:t>集合</a:t>
            </a:r>
            <a:endParaRPr lang="en-US" altLang="zh-CN" sz="1600" dirty="0" smtClean="0"/>
          </a:p>
          <a:p>
            <a:r>
              <a:rPr lang="zh-CN" altLang="en-US" sz="1600" dirty="0"/>
              <a:t/>
            </a:r>
            <a:br>
              <a:rPr lang="zh-CN" altLang="en-US" sz="1600" dirty="0"/>
            </a:br>
            <a:r>
              <a:rPr lang="zh-CN" altLang="en-US" sz="1600" b="1" dirty="0" smtClean="0"/>
              <a:t>精彩</a:t>
            </a:r>
            <a:r>
              <a:rPr lang="zh-CN" altLang="en-US" sz="1600" b="1" dirty="0" smtClean="0"/>
              <a:t>内容 </a:t>
            </a:r>
            <a:r>
              <a:rPr lang="en-US" altLang="zh-CN" sz="1600" b="1" dirty="0" smtClean="0"/>
              <a:t>20:05</a:t>
            </a:r>
            <a:r>
              <a:rPr lang="zh-CN" altLang="en-US" sz="1600" b="1" dirty="0" smtClean="0"/>
              <a:t>准时直播分享干货</a:t>
            </a:r>
            <a:endParaRPr lang="zh-CN" altLang="en-US" sz="1400" b="1" dirty="0"/>
          </a:p>
        </p:txBody>
      </p:sp>
      <p:sp>
        <p:nvSpPr>
          <p:cNvPr id="22" name="FLYING IMPRESSION FID FEIZHAO    qq:1964271550"/>
          <p:cNvSpPr/>
          <p:nvPr/>
        </p:nvSpPr>
        <p:spPr bwMode="auto">
          <a:xfrm>
            <a:off x="10131" y="6226296"/>
            <a:ext cx="2289133" cy="63133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5" tIns="45718" rIns="91435" bIns="45718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25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2" grpId="0"/>
      <p:bldP spid="64" grpId="0"/>
      <p:bldP spid="51" grpId="0"/>
      <p:bldP spid="2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íŝlîḑé">
            <a:extLst>
              <a:ext uri="{FF2B5EF4-FFF2-40B4-BE49-F238E27FC236}">
                <a16:creationId xmlns="" xmlns:a16="http://schemas.microsoft.com/office/drawing/2014/main" id="{71FBCDB7-A784-49F6-982C-0E657C261630}"/>
              </a:ext>
            </a:extLst>
          </p:cNvPr>
          <p:cNvGrpSpPr/>
          <p:nvPr/>
        </p:nvGrpSpPr>
        <p:grpSpPr>
          <a:xfrm>
            <a:off x="673391" y="909561"/>
            <a:ext cx="10845218" cy="646296"/>
            <a:chOff x="673100" y="1228912"/>
            <a:chExt cx="10845800" cy="646331"/>
          </a:xfrm>
        </p:grpSpPr>
        <p:cxnSp>
          <p:nvCxnSpPr>
            <p:cNvPr id="9" name="直接连接符 8">
              <a:extLst>
                <a:ext uri="{FF2B5EF4-FFF2-40B4-BE49-F238E27FC236}">
                  <a16:creationId xmlns="" xmlns:a16="http://schemas.microsoft.com/office/drawing/2014/main" id="{FF717F27-AEFA-42AD-A144-267B78F03F8B}"/>
                </a:ext>
              </a:extLst>
            </p:cNvPr>
            <p:cNvCxnSpPr/>
            <p:nvPr/>
          </p:nvCxnSpPr>
          <p:spPr>
            <a:xfrm>
              <a:off x="673100" y="1552077"/>
              <a:ext cx="108458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îSľïḓè">
              <a:extLst>
                <a:ext uri="{FF2B5EF4-FFF2-40B4-BE49-F238E27FC236}">
                  <a16:creationId xmlns="" xmlns:a16="http://schemas.microsoft.com/office/drawing/2014/main" id="{904C03C2-7596-4128-A9EC-4E5AB8FB10D9}"/>
                </a:ext>
              </a:extLst>
            </p:cNvPr>
            <p:cNvSpPr txBox="1"/>
            <p:nvPr/>
          </p:nvSpPr>
          <p:spPr>
            <a:xfrm>
              <a:off x="4563035" y="1228912"/>
              <a:ext cx="306593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8386" tIns="24193" rIns="48386" bIns="24193" anchor="ctr">
              <a:normAutofit/>
            </a:bodyPr>
            <a:lstStyle/>
            <a:p>
              <a:pPr algn="ctr"/>
              <a:r>
                <a:rPr lang="zh-CN" altLang="en-US" sz="1693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课程安排</a:t>
              </a:r>
              <a:endParaRPr lang="en-US" altLang="zh-CN" sz="1693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="" xmlns:a16="http://schemas.microsoft.com/office/drawing/2014/main" id="{B1845E35-C357-4BA9-84E6-45B55275665A}"/>
              </a:ext>
            </a:extLst>
          </p:cNvPr>
          <p:cNvGrpSpPr/>
          <p:nvPr/>
        </p:nvGrpSpPr>
        <p:grpSpPr>
          <a:xfrm>
            <a:off x="317292" y="1976477"/>
            <a:ext cx="11557414" cy="2883679"/>
            <a:chOff x="764694" y="5093240"/>
            <a:chExt cx="21841373" cy="5449620"/>
          </a:xfrm>
        </p:grpSpPr>
        <p:grpSp>
          <p:nvGrpSpPr>
            <p:cNvPr id="55" name="组合 54">
              <a:extLst>
                <a:ext uri="{FF2B5EF4-FFF2-40B4-BE49-F238E27FC236}">
                  <a16:creationId xmlns="" xmlns:a16="http://schemas.microsoft.com/office/drawing/2014/main" id="{EC7E5998-4C23-47CE-8FF8-01E931F4A869}"/>
                </a:ext>
              </a:extLst>
            </p:cNvPr>
            <p:cNvGrpSpPr/>
            <p:nvPr/>
          </p:nvGrpSpPr>
          <p:grpSpPr>
            <a:xfrm>
              <a:off x="764694" y="5093240"/>
              <a:ext cx="4890578" cy="5449620"/>
              <a:chOff x="1271967" y="5093240"/>
              <a:chExt cx="4890578" cy="5449620"/>
            </a:xfrm>
          </p:grpSpPr>
          <p:sp>
            <p:nvSpPr>
              <p:cNvPr id="36" name="ïṡļíḑê">
                <a:extLst>
                  <a:ext uri="{FF2B5EF4-FFF2-40B4-BE49-F238E27FC236}">
                    <a16:creationId xmlns="" xmlns:a16="http://schemas.microsoft.com/office/drawing/2014/main" id="{96644146-FD55-4412-807C-A9DA6D8F10E9}"/>
                  </a:ext>
                </a:extLst>
              </p:cNvPr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48386" tIns="24193" rIns="48386" bIns="24193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483876"/>
                <a:endParaRPr lang="zh-CN" altLang="en-US" sz="1693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7" name="îṩľíḋe">
                <a:extLst>
                  <a:ext uri="{FF2B5EF4-FFF2-40B4-BE49-F238E27FC236}">
                    <a16:creationId xmlns="" xmlns:a16="http://schemas.microsoft.com/office/drawing/2014/main" id="{25F03D11-E6A2-46D7-9606-24C83CE9483D}"/>
                  </a:ext>
                </a:extLst>
              </p:cNvPr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48386" tIns="24193" rIns="48386" bIns="24193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483876"/>
                <a:endParaRPr lang="zh-CN" altLang="en-US" sz="1693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8" name="í$ḷíďê">
                <a:extLst>
                  <a:ext uri="{FF2B5EF4-FFF2-40B4-BE49-F238E27FC236}">
                    <a16:creationId xmlns="" xmlns:a16="http://schemas.microsoft.com/office/drawing/2014/main" id="{EEB8D930-7F14-4A48-820F-ECBC99D506B6}"/>
                  </a:ext>
                </a:extLst>
              </p:cNvPr>
              <p:cNvSpPr txBox="1"/>
              <p:nvPr/>
            </p:nvSpPr>
            <p:spPr>
              <a:xfrm>
                <a:off x="1547533" y="8403050"/>
                <a:ext cx="4569132" cy="2024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48386" tIns="24193" rIns="48386" bIns="24193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169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39" name="直接连接符 38">
                <a:extLst>
                  <a:ext uri="{FF2B5EF4-FFF2-40B4-BE49-F238E27FC236}">
                    <a16:creationId xmlns="" xmlns:a16="http://schemas.microsoft.com/office/drawing/2014/main" id="{C531E749-6E6A-4588-A674-50C86EC618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iṡḻîdè">
                <a:extLst>
                  <a:ext uri="{FF2B5EF4-FFF2-40B4-BE49-F238E27FC236}">
                    <a16:creationId xmlns="" xmlns:a16="http://schemas.microsoft.com/office/drawing/2014/main" id="{C4D546B1-0C0A-4EB7-88D7-ECC1AB5D8115}"/>
                  </a:ext>
                </a:extLst>
              </p:cNvPr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48386" tIns="24193" rIns="48386" bIns="24193" anchor="ctr" anchorCtr="0">
                <a:normAutofit/>
              </a:bodyPr>
              <a:lstStyle/>
              <a:p>
                <a:pPr algn="ctr"/>
                <a:r>
                  <a:rPr lang="en-US" altLang="zh-CN" sz="1693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01</a:t>
                </a:r>
              </a:p>
            </p:txBody>
          </p:sp>
          <p:sp>
            <p:nvSpPr>
              <p:cNvPr id="41" name="ï$1îḓè">
                <a:extLst>
                  <a:ext uri="{FF2B5EF4-FFF2-40B4-BE49-F238E27FC236}">
                    <a16:creationId xmlns="" xmlns:a16="http://schemas.microsoft.com/office/drawing/2014/main" id="{4E98EC80-1BFE-42B9-80D8-EE0B9132EA8A}"/>
                  </a:ext>
                </a:extLst>
              </p:cNvPr>
              <p:cNvSpPr txBox="1"/>
              <p:nvPr/>
            </p:nvSpPr>
            <p:spPr>
              <a:xfrm>
                <a:off x="1479223" y="7323049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48386" tIns="24193" rIns="48386" bIns="24193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645201"/>
                <a:r>
                  <a:rPr lang="en-US" altLang="zh-CN" sz="1693" b="1" dirty="0" err="1" smtClean="0">
                    <a:ln w="6350"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Init</a:t>
                </a:r>
                <a:r>
                  <a:rPr lang="zh-CN" altLang="en-US" sz="1693" b="1" dirty="0" smtClean="0">
                    <a:ln w="6350"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进程</a:t>
                </a:r>
                <a:endParaRPr lang="zh-CN" altLang="en-US" sz="1693" b="1" dirty="0">
                  <a:ln w="6350">
                    <a:noFill/>
                  </a:ln>
                  <a:solidFill>
                    <a:srgbClr val="FFFFFF">
                      <a:lumMod val="50000"/>
                    </a:srgbClr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="" xmlns:a16="http://schemas.microsoft.com/office/drawing/2014/main" id="{794F2E0C-1545-45C7-BDDC-08B2B73C56A0}"/>
                </a:ext>
              </a:extLst>
            </p:cNvPr>
            <p:cNvGrpSpPr/>
            <p:nvPr/>
          </p:nvGrpSpPr>
          <p:grpSpPr>
            <a:xfrm>
              <a:off x="6087815" y="5093240"/>
              <a:ext cx="5217722" cy="5449620"/>
              <a:chOff x="6087815" y="5093240"/>
              <a:chExt cx="5217722" cy="5449620"/>
            </a:xfrm>
          </p:grpSpPr>
          <p:sp>
            <p:nvSpPr>
              <p:cNvPr id="29" name="ïSḷîḓé">
                <a:extLst>
                  <a:ext uri="{FF2B5EF4-FFF2-40B4-BE49-F238E27FC236}">
                    <a16:creationId xmlns="" xmlns:a16="http://schemas.microsoft.com/office/drawing/2014/main" id="{FE038554-2D6A-4822-9A3C-CF3D7EAA8570}"/>
                  </a:ext>
                </a:extLst>
              </p:cNvPr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48386" tIns="24193" rIns="48386" bIns="24193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483876"/>
                <a:endParaRPr lang="zh-CN" altLang="en-US" sz="1693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1" name="î$ļiḍè">
                <a:extLst>
                  <a:ext uri="{FF2B5EF4-FFF2-40B4-BE49-F238E27FC236}">
                    <a16:creationId xmlns="" xmlns:a16="http://schemas.microsoft.com/office/drawing/2014/main" id="{289423F1-8C42-447F-AF09-493D038537C1}"/>
                  </a:ext>
                </a:extLst>
              </p:cNvPr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48386" tIns="24193" rIns="48386" bIns="241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483876"/>
                <a:endParaRPr lang="zh-CN" altLang="en-US" sz="1693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2" name="iṩļïḓê">
                <a:extLst>
                  <a:ext uri="{FF2B5EF4-FFF2-40B4-BE49-F238E27FC236}">
                    <a16:creationId xmlns="" xmlns:a16="http://schemas.microsoft.com/office/drawing/2014/main" id="{BF1AA53E-BD3E-4A76-A54D-CAF1C95F36DD}"/>
                  </a:ext>
                </a:extLst>
              </p:cNvPr>
              <p:cNvSpPr txBox="1"/>
              <p:nvPr/>
            </p:nvSpPr>
            <p:spPr>
              <a:xfrm>
                <a:off x="6533544" y="8403050"/>
                <a:ext cx="4569132" cy="202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48386" tIns="24193" rIns="48386" bIns="24193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169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="" xmlns:a16="http://schemas.microsoft.com/office/drawing/2014/main" id="{6F029590-4136-4DBA-9A62-44833A639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išliḋè">
                <a:extLst>
                  <a:ext uri="{FF2B5EF4-FFF2-40B4-BE49-F238E27FC236}">
                    <a16:creationId xmlns="" xmlns:a16="http://schemas.microsoft.com/office/drawing/2014/main" id="{58217DFD-C0EF-4A30-BAAF-D624D0E34C04}"/>
                  </a:ext>
                </a:extLst>
              </p:cNvPr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48386" tIns="24193" rIns="48386" bIns="24193" anchor="ctr" anchorCtr="0">
                <a:normAutofit/>
              </a:bodyPr>
              <a:lstStyle/>
              <a:p>
                <a:pPr algn="ctr"/>
                <a:r>
                  <a:rPr lang="en-US" altLang="zh-CN" sz="1693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02</a:t>
                </a:r>
              </a:p>
            </p:txBody>
          </p:sp>
          <p:sp>
            <p:nvSpPr>
              <p:cNvPr id="35" name="isľíḑè">
                <a:extLst>
                  <a:ext uri="{FF2B5EF4-FFF2-40B4-BE49-F238E27FC236}">
                    <a16:creationId xmlns="" xmlns:a16="http://schemas.microsoft.com/office/drawing/2014/main" id="{D4AEDC30-1F36-4598-8C8B-8F5AC9E4CFFF}"/>
                  </a:ext>
                </a:extLst>
              </p:cNvPr>
              <p:cNvSpPr txBox="1"/>
              <p:nvPr/>
            </p:nvSpPr>
            <p:spPr>
              <a:xfrm>
                <a:off x="6087815" y="7323049"/>
                <a:ext cx="521772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48386" tIns="24193" rIns="48386" bIns="24193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sz="1693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Zygote</a:t>
                </a:r>
                <a:r>
                  <a:rPr lang="zh-CN" altLang="en-US" sz="1693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进程</a:t>
                </a:r>
                <a:endParaRPr lang="en-US" altLang="zh-CN" sz="169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="" xmlns:a16="http://schemas.microsoft.com/office/drawing/2014/main" id="{61BDEFEF-8C9B-40C6-A17E-9EADE48F06C1}"/>
                </a:ext>
              </a:extLst>
            </p:cNvPr>
            <p:cNvGrpSpPr/>
            <p:nvPr/>
          </p:nvGrpSpPr>
          <p:grpSpPr>
            <a:xfrm>
              <a:off x="12065224" y="5093240"/>
              <a:ext cx="4890578" cy="5449620"/>
              <a:chOff x="1271967" y="5093240"/>
              <a:chExt cx="4890578" cy="5449620"/>
            </a:xfrm>
          </p:grpSpPr>
          <p:sp>
            <p:nvSpPr>
              <p:cNvPr id="57" name="ïṡļíḑê">
                <a:extLst>
                  <a:ext uri="{FF2B5EF4-FFF2-40B4-BE49-F238E27FC236}">
                    <a16:creationId xmlns="" xmlns:a16="http://schemas.microsoft.com/office/drawing/2014/main" id="{3FF54F34-98A6-4A52-894D-C87D1BC26353}"/>
                  </a:ext>
                </a:extLst>
              </p:cNvPr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48386" tIns="24193" rIns="48386" bIns="24193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483876"/>
                <a:endParaRPr lang="zh-CN" altLang="en-US" sz="1693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8" name="îṩľíḋe">
                <a:extLst>
                  <a:ext uri="{FF2B5EF4-FFF2-40B4-BE49-F238E27FC236}">
                    <a16:creationId xmlns="" xmlns:a16="http://schemas.microsoft.com/office/drawing/2014/main" id="{8E419898-AA93-4AD9-B887-8488A59F22CE}"/>
                  </a:ext>
                </a:extLst>
              </p:cNvPr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48386" tIns="24193" rIns="48386" bIns="24193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483876"/>
                <a:endParaRPr lang="zh-CN" altLang="en-US" sz="1693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9" name="í$ḷíďê">
                <a:extLst>
                  <a:ext uri="{FF2B5EF4-FFF2-40B4-BE49-F238E27FC236}">
                    <a16:creationId xmlns="" xmlns:a16="http://schemas.microsoft.com/office/drawing/2014/main" id="{B19C0BE7-B27F-41B4-8680-3F5B6F21C850}"/>
                  </a:ext>
                </a:extLst>
              </p:cNvPr>
              <p:cNvSpPr txBox="1"/>
              <p:nvPr/>
            </p:nvSpPr>
            <p:spPr>
              <a:xfrm>
                <a:off x="1547533" y="8403050"/>
                <a:ext cx="4569132" cy="2024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48386" tIns="24193" rIns="48386" bIns="24193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169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60" name="直接连接符 59">
                <a:extLst>
                  <a:ext uri="{FF2B5EF4-FFF2-40B4-BE49-F238E27FC236}">
                    <a16:creationId xmlns="" xmlns:a16="http://schemas.microsoft.com/office/drawing/2014/main" id="{E4FE3D50-62C9-43F3-98AB-2FCE8F673A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ṡḻîdè">
                <a:extLst>
                  <a:ext uri="{FF2B5EF4-FFF2-40B4-BE49-F238E27FC236}">
                    <a16:creationId xmlns="" xmlns:a16="http://schemas.microsoft.com/office/drawing/2014/main" id="{79CC2581-102B-4E4C-A70D-D476C9CF9C0B}"/>
                  </a:ext>
                </a:extLst>
              </p:cNvPr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48386" tIns="24193" rIns="48386" bIns="24193" anchor="ctr" anchorCtr="0">
                <a:normAutofit/>
              </a:bodyPr>
              <a:lstStyle/>
              <a:p>
                <a:pPr algn="ctr"/>
                <a:r>
                  <a:rPr lang="en-US" altLang="zh-CN" sz="1693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03</a:t>
                </a:r>
                <a:endParaRPr lang="en-US" altLang="zh-CN" sz="1693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2" name="ï$1îḓè">
                <a:extLst>
                  <a:ext uri="{FF2B5EF4-FFF2-40B4-BE49-F238E27FC236}">
                    <a16:creationId xmlns="" xmlns:a16="http://schemas.microsoft.com/office/drawing/2014/main" id="{667E7836-260F-4EF5-A6E3-8A5A97769496}"/>
                  </a:ext>
                </a:extLst>
              </p:cNvPr>
              <p:cNvSpPr txBox="1"/>
              <p:nvPr/>
            </p:nvSpPr>
            <p:spPr>
              <a:xfrm>
                <a:off x="1432689" y="7329442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48386" tIns="24193" rIns="48386" bIns="24193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sz="1693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SystemServer</a:t>
                </a:r>
                <a:r>
                  <a:rPr lang="zh-CN" altLang="en-US" sz="1693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进程</a:t>
                </a:r>
                <a:endParaRPr lang="en-US" altLang="zh-CN" sz="169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="" xmlns:a16="http://schemas.microsoft.com/office/drawing/2014/main" id="{E5C1E59B-C89B-4CE3-89F5-025E540A1C7A}"/>
                </a:ext>
              </a:extLst>
            </p:cNvPr>
            <p:cNvGrpSpPr/>
            <p:nvPr/>
          </p:nvGrpSpPr>
          <p:grpSpPr>
            <a:xfrm>
              <a:off x="17715489" y="5093240"/>
              <a:ext cx="4890578" cy="5449620"/>
              <a:chOff x="6414959" y="5093240"/>
              <a:chExt cx="4890578" cy="5449620"/>
            </a:xfrm>
          </p:grpSpPr>
          <p:sp>
            <p:nvSpPr>
              <p:cNvPr id="67" name="ïSḷîḓé">
                <a:extLst>
                  <a:ext uri="{FF2B5EF4-FFF2-40B4-BE49-F238E27FC236}">
                    <a16:creationId xmlns="" xmlns:a16="http://schemas.microsoft.com/office/drawing/2014/main" id="{37B6E630-D3FF-44E3-84B7-3E67C5C35AE8}"/>
                  </a:ext>
                </a:extLst>
              </p:cNvPr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48386" tIns="24193" rIns="48386" bIns="24193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483876"/>
                <a:endParaRPr lang="zh-CN" altLang="en-US" sz="1693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8" name="î$ļiḍè">
                <a:extLst>
                  <a:ext uri="{FF2B5EF4-FFF2-40B4-BE49-F238E27FC236}">
                    <a16:creationId xmlns="" xmlns:a16="http://schemas.microsoft.com/office/drawing/2014/main" id="{B3CE2CBD-7893-4A6F-98FD-DBDE6F045F1A}"/>
                  </a:ext>
                </a:extLst>
              </p:cNvPr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48386" tIns="24193" rIns="48386" bIns="241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483876"/>
                <a:endParaRPr lang="zh-CN" altLang="en-US" sz="1693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9" name="iṩļïḓê">
                <a:extLst>
                  <a:ext uri="{FF2B5EF4-FFF2-40B4-BE49-F238E27FC236}">
                    <a16:creationId xmlns="" xmlns:a16="http://schemas.microsoft.com/office/drawing/2014/main" id="{AA0F56B6-9808-4657-90CB-B314860D3238}"/>
                  </a:ext>
                </a:extLst>
              </p:cNvPr>
              <p:cNvSpPr txBox="1"/>
              <p:nvPr/>
            </p:nvSpPr>
            <p:spPr>
              <a:xfrm>
                <a:off x="6533544" y="8403050"/>
                <a:ext cx="4569132" cy="20249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48386" tIns="24193" rIns="48386" bIns="24193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169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="" xmlns:a16="http://schemas.microsoft.com/office/drawing/2014/main" id="{8EBF9698-666F-4D1B-B9D5-C299081929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išliḋè">
                <a:extLst>
                  <a:ext uri="{FF2B5EF4-FFF2-40B4-BE49-F238E27FC236}">
                    <a16:creationId xmlns="" xmlns:a16="http://schemas.microsoft.com/office/drawing/2014/main" id="{E26CFBD0-F0C7-478A-8E5A-6BCD6EC3B005}"/>
                  </a:ext>
                </a:extLst>
              </p:cNvPr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48386" tIns="24193" rIns="48386" bIns="24193" anchor="ctr" anchorCtr="0">
                <a:normAutofit/>
              </a:bodyPr>
              <a:lstStyle/>
              <a:p>
                <a:pPr algn="ctr"/>
                <a:r>
                  <a:rPr lang="en-US" altLang="zh-CN" sz="1693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04</a:t>
                </a:r>
                <a:endParaRPr lang="en-US" altLang="zh-CN" sz="1693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72" name="isľíḑè">
                <a:extLst>
                  <a:ext uri="{FF2B5EF4-FFF2-40B4-BE49-F238E27FC236}">
                    <a16:creationId xmlns="" xmlns:a16="http://schemas.microsoft.com/office/drawing/2014/main" id="{3E626D86-95AE-443C-9450-9640F1484F1D}"/>
                  </a:ext>
                </a:extLst>
              </p:cNvPr>
              <p:cNvSpPr txBox="1"/>
              <p:nvPr/>
            </p:nvSpPr>
            <p:spPr>
              <a:xfrm>
                <a:off x="6533544" y="7373922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48386" tIns="24193" rIns="48386" bIns="24193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sz="1693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ServiceManager</a:t>
                </a:r>
                <a:r>
                  <a:rPr lang="zh-CN" altLang="en-US" sz="1693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进程</a:t>
                </a:r>
                <a:endParaRPr lang="en-US" altLang="zh-CN" sz="169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42" name="PA_矩形 60"/>
          <p:cNvSpPr/>
          <p:nvPr>
            <p:custDataLst>
              <p:tags r:id="rId1"/>
            </p:custDataLst>
          </p:nvPr>
        </p:nvSpPr>
        <p:spPr>
          <a:xfrm>
            <a:off x="1130053" y="3822641"/>
            <a:ext cx="2166932" cy="825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45201">
              <a:lnSpc>
                <a:spcPct val="150000"/>
              </a:lnSpc>
            </a:pPr>
            <a:r>
              <a:rPr lang="en-US" altLang="zh-CN" sz="1058" dirty="0" err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FrameWork</a:t>
            </a:r>
            <a:r>
              <a:rPr lang="zh-CN" altLang="en-US" sz="1058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讲解</a:t>
            </a:r>
            <a:endParaRPr lang="en-US" altLang="zh-CN" sz="1058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645201">
              <a:lnSpc>
                <a:spcPct val="150000"/>
              </a:lnSpc>
            </a:pPr>
            <a:r>
              <a:rPr lang="en-US" altLang="zh-CN" sz="1058" dirty="0" err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Init.rc</a:t>
            </a:r>
            <a:r>
              <a:rPr lang="zh-CN" altLang="en-US" sz="1058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脚本分析</a:t>
            </a:r>
            <a:endParaRPr lang="en-US" altLang="zh-CN" sz="1058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645201">
              <a:lnSpc>
                <a:spcPct val="150000"/>
              </a:lnSpc>
            </a:pPr>
            <a:r>
              <a:rPr lang="en-US" altLang="zh-CN" sz="1058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Zygote</a:t>
            </a:r>
            <a:r>
              <a:rPr lang="zh-CN" altLang="en-US" sz="1058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进程配置</a:t>
            </a:r>
            <a:endParaRPr lang="en-US" altLang="zh-CN" sz="1058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isľíḑè">
            <a:extLst>
              <a:ext uri="{FF2B5EF4-FFF2-40B4-BE49-F238E27FC236}">
                <a16:creationId xmlns="" xmlns:a16="http://schemas.microsoft.com/office/drawing/2014/main" id="{D4AEDC30-1F36-4598-8C8B-8F5AC9E4CFFF}"/>
              </a:ext>
            </a:extLst>
          </p:cNvPr>
          <p:cNvSpPr txBox="1"/>
          <p:nvPr/>
        </p:nvSpPr>
        <p:spPr>
          <a:xfrm>
            <a:off x="3781092" y="3958759"/>
            <a:ext cx="2760970" cy="671247"/>
          </a:xfrm>
          <a:prstGeom prst="rect">
            <a:avLst/>
          </a:prstGeom>
          <a:noFill/>
          <a:ln>
            <a:noFill/>
          </a:ln>
        </p:spPr>
        <p:txBody>
          <a:bodyPr wrap="square" lIns="48386" tIns="24193" rIns="48386" bIns="24193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defTabSz="1219206">
              <a:lnSpc>
                <a:spcPct val="150000"/>
              </a:lnSpc>
            </a:pPr>
            <a:r>
              <a:rPr lang="en-US" altLang="zh-CN" sz="12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itchFamily="34" charset="0"/>
                <a:ea typeface="微软雅黑" pitchFamily="34" charset="-122"/>
              </a:rPr>
              <a:t>Zygote</a:t>
            </a:r>
            <a:r>
              <a:rPr lang="zh-CN" altLang="en-US" sz="12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itchFamily="34" charset="0"/>
                <a:ea typeface="微软雅黑" pitchFamily="34" charset="-122"/>
              </a:rPr>
              <a:t>进程源码分析</a:t>
            </a:r>
            <a:endParaRPr lang="en-US" altLang="zh-CN" sz="1200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itchFamily="34" charset="0"/>
              <a:ea typeface="微软雅黑" pitchFamily="34" charset="-122"/>
            </a:endParaRPr>
          </a:p>
          <a:p>
            <a:pPr defTabSz="1219206">
              <a:lnSpc>
                <a:spcPct val="150000"/>
              </a:lnSpc>
            </a:pPr>
            <a:r>
              <a:rPr lang="zh-CN" altLang="en-US" sz="12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itchFamily="34" charset="0"/>
                <a:ea typeface="微软雅黑" pitchFamily="34" charset="-122"/>
              </a:rPr>
              <a:t>通信机制</a:t>
            </a:r>
            <a:endParaRPr lang="en-US" altLang="zh-CN" sz="12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44" name="isľíḑè">
            <a:extLst>
              <a:ext uri="{FF2B5EF4-FFF2-40B4-BE49-F238E27FC236}">
                <a16:creationId xmlns="" xmlns:a16="http://schemas.microsoft.com/office/drawing/2014/main" id="{D4AEDC30-1F36-4598-8C8B-8F5AC9E4CFFF}"/>
              </a:ext>
            </a:extLst>
          </p:cNvPr>
          <p:cNvSpPr txBox="1"/>
          <p:nvPr/>
        </p:nvSpPr>
        <p:spPr>
          <a:xfrm>
            <a:off x="6866776" y="3757138"/>
            <a:ext cx="2760970" cy="933441"/>
          </a:xfrm>
          <a:prstGeom prst="rect">
            <a:avLst/>
          </a:prstGeom>
          <a:noFill/>
          <a:ln>
            <a:noFill/>
          </a:ln>
        </p:spPr>
        <p:txBody>
          <a:bodyPr wrap="square" lIns="48386" tIns="24193" rIns="48386" bIns="24193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defTabSz="1219206">
              <a:lnSpc>
                <a:spcPct val="150000"/>
              </a:lnSpc>
            </a:pPr>
            <a:r>
              <a:rPr lang="en-US" altLang="zh-CN" sz="12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itchFamily="34" charset="0"/>
                <a:ea typeface="微软雅黑" pitchFamily="34" charset="-122"/>
              </a:rPr>
              <a:t>AMS</a:t>
            </a:r>
            <a:r>
              <a:rPr lang="zh-CN" altLang="en-US" sz="12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itchFamily="34" charset="0"/>
                <a:ea typeface="微软雅黑" pitchFamily="34" charset="-122"/>
              </a:rPr>
              <a:t>与</a:t>
            </a:r>
            <a:r>
              <a:rPr lang="en-US" altLang="zh-CN" sz="12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itchFamily="34" charset="0"/>
                <a:ea typeface="微软雅黑" pitchFamily="34" charset="-122"/>
              </a:rPr>
              <a:t>PMS</a:t>
            </a:r>
            <a:r>
              <a:rPr lang="zh-CN" altLang="en-US" sz="12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itchFamily="34" charset="0"/>
                <a:ea typeface="微软雅黑" pitchFamily="34" charset="-122"/>
              </a:rPr>
              <a:t>服务</a:t>
            </a:r>
            <a:endParaRPr lang="en-US" altLang="zh-CN" sz="1200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itchFamily="34" charset="0"/>
              <a:ea typeface="微软雅黑" pitchFamily="34" charset="-122"/>
            </a:endParaRPr>
          </a:p>
          <a:p>
            <a:pPr defTabSz="1219206">
              <a:lnSpc>
                <a:spcPct val="150000"/>
              </a:lnSpc>
            </a:pPr>
            <a:r>
              <a:rPr lang="en-US" altLang="zh-CN" sz="12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itchFamily="34" charset="0"/>
                <a:ea typeface="微软雅黑" pitchFamily="34" charset="-122"/>
              </a:rPr>
              <a:t>WMS</a:t>
            </a:r>
            <a:r>
              <a:rPr lang="zh-CN" altLang="en-US" sz="12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itchFamily="34" charset="0"/>
                <a:ea typeface="微软雅黑" pitchFamily="34" charset="-122"/>
              </a:rPr>
              <a:t>服务</a:t>
            </a:r>
            <a:endParaRPr lang="en-US" altLang="zh-CN" sz="1200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45" name="isľíḑè">
            <a:extLst>
              <a:ext uri="{FF2B5EF4-FFF2-40B4-BE49-F238E27FC236}">
                <a16:creationId xmlns="" xmlns:a16="http://schemas.microsoft.com/office/drawing/2014/main" id="{D4AEDC30-1F36-4598-8C8B-8F5AC9E4CFFF}"/>
              </a:ext>
            </a:extLst>
          </p:cNvPr>
          <p:cNvSpPr txBox="1"/>
          <p:nvPr/>
        </p:nvSpPr>
        <p:spPr>
          <a:xfrm>
            <a:off x="9515726" y="3999664"/>
            <a:ext cx="2760970" cy="381753"/>
          </a:xfrm>
          <a:prstGeom prst="rect">
            <a:avLst/>
          </a:prstGeom>
          <a:noFill/>
          <a:ln>
            <a:noFill/>
          </a:ln>
        </p:spPr>
        <p:txBody>
          <a:bodyPr wrap="square" lIns="48386" tIns="24193" rIns="48386" bIns="24193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defTabSz="1219206">
              <a:lnSpc>
                <a:spcPct val="150000"/>
              </a:lnSpc>
            </a:pPr>
            <a:r>
              <a:rPr lang="en-US" altLang="zh-CN" sz="12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itchFamily="34" charset="0"/>
                <a:ea typeface="微软雅黑" pitchFamily="34" charset="-122"/>
              </a:rPr>
              <a:t>Binder</a:t>
            </a:r>
            <a:r>
              <a:rPr lang="zh-CN" altLang="en-US" sz="12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itchFamily="34" charset="0"/>
                <a:ea typeface="微软雅黑" pitchFamily="34" charset="-122"/>
              </a:rPr>
              <a:t>通信机制原理</a:t>
            </a:r>
            <a:endParaRPr lang="en-US" altLang="zh-CN" sz="12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307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smtClean="0"/>
              <a:t>Framework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500" y="1000191"/>
            <a:ext cx="7525387" cy="474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9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0A12819A-E1CC-40D8-8330-AD2067EE5FC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DVjlknoZE7o6C8AAOlbAAAXAAAAdW5pdmVyc2FsL3VuaXZlcnNhbC5wbmftfAtUU1faqB3723YGS52ZjkQeaUtba2nBEJRXSOrQQq0PVES0AqmNGK1ChIAQyMPWKdgaiPgKyCOlqBTQpGglBPKwtSZAQoJajJqQqCE5PAwxOYZw8rwJ2pE6dt373/vPvfdfS9dyheyzv29/70fO3vurNauT5/5xwR9nzZo1d/mH76+bNes/4mbNmp33/BzvyM+1czZ6P54hrkv++yy2PGjU++VZ/LJVy2bNamf8ybnlP7zfX9j94SbirFkvXvT9f0ZC+G7rrFmbqcvfX7a+OMs4RGCcwZO0lKzUrPey3nu94Yd1X7eiW5ynW+uS331t2aoVX72yLnDhvLQFzfNeefXqmx+0fPX+P+4c+yjq89b9P2x4/6Od+1r3fvPXlamBz4cXTDii716NpUDV49WbShWj59kQ+SRjUmaP3rnNFHvZ3b7NEZyeinGbGZwsmsvaBnffK1dS7+2Dz/L9q/uyffO2i7JjsTbxQE1YW/zs6cGmXcebxhvBZIx9LSnRN7KXeCwHLBlx0jwmz9HoacjOZ2/EaG8nX3vG93jFsQowmAYxaZuyXvA93P3C2TxhU9cffH/fOhQQp1jj/gtEu59MW58lMUOu53zw8YkALLIgYRfV40MxMfGVXz3cPlCuGb7Kcv/QaECcDuhyTzE8U+8KrWcIR7kJX3STqdipn+azCZ6jHPJJvlt4ZsqlsI0uRJu/snRlUK8W1qMmDru79DwZIL37CxA7jNCwtXgfBb0lryUCKa5fUjJdP0U4fwrUXVS41IrMBOsvqcpW1TnCpQGrwn0D0x1yAjmiVzJoTp2SKZi6c0Bv1L4Id40ks64/f1RhXMqwnudQjPaOZHgcmBCoMkebAEuqqIioXehSA40gnmrAs1mqYk9eudxRLPQufEGl+2puvar9lX29CvddRRZjO6i/v8E78mpEKF58CTrLvZoj6VV1GnH6pTBK2/iGTUsKDA5i/F8NLsSbcqb2GsW/HDd8mh3/ZeNfvOgqdZoyec/ByKSv/BowrqsYCkXVUx2Zyxy3uDtzQ7BoSxWDn0caPtqk6+JjaGrz2xx+/bLhfXDnLWuOJY94IyBPnK0TNqO5DsueufUkDBMwmj9SaO1ntF3Cdy4WhktViWy4rb9Q1wEt4dCDlPqdS7UE/mdRtt7v47JWxWGjtXiUQiC5gVZmoGvhCwket8njDmQcZnhEHpuHKgWYKgNal4e79BL/sxGZ7dqegSBtNKiHGhbQ3CAlUiixBBG7ySyGRMrR8QBbGBcuSuEZi+sCtCsGdcOWj3Kj0e53OK9xQuJzS8tkjCpgnSvWZ0JypcA5UrI1qqcHIT5J/xJcvJTxDS/X7y+6ZDwSPSwklarDlf2z9Z2ZmkpzO7hnTlWeCrUavUcDV7wKJ/gdb0Zx81SO770kiT6o4fQfNBPIbNx96YdHxy08/D3pK9Xj4E42XKk3Oo+Pu8dpLo7SBBjVNOqXW9mBDCQ6KVxaSELzctV7UFSNsF9HB+JykbXwMAJA7Af7XcgsAw7oUm8L6c3PzI1HmzKYjGi2yL+tTE6mQ6VRIoOiNFxhS/EKF6IG2KTKGFuwdym/Jh1UKelXLrIFMhI0cAZSCAdL1yTIV7U2IhkJNAKAEOMAHdDejXydgZDvu14p8JkTVPptIl78Of35qvS1Fbd30kNhfy3LU2WwPn+16acAeBn9L7wh8iaNYv9xrgRXOZ7vQGwfNouNr9lU6A0TpWPE7hQvVWf8vtIdrYaBhsuIxE/Yit1RW4MWhH4ywWrc4Wzw56GZCptUV+m5lRKC8zIsL8YQgEkuqQ7ibTBIjmsrFWQDkkBn8sioZn4Cow0x5xp0dmGOfqDGpDL/sc95HOPgkeMtFcsi87UZSzVy24BXKQqcwYF3nztoupSBDgkVx671smnhdyTiwwNDgYNrlzAoKuRW+kmea1Kx2Bc7YBP6ZCVyu4yjWZCYNOerMxmsZTvoobi3eq8v9mcmauA2FVUNTfL6yVqj42KLIscRk3KltZEY4ujoCB0O+AvxxjuhW9iK944jIhnxc3oyGlTDaVUqR/YvN6n0HhfAlRBlxglLzGYQl4OxqTGWPeFwxhJRwvBZKFZTfjQRP+cns+A4FrTK9DoFzX0a/9cgbSgU0qfi5ZJNdAmdz5LUYF8I5pmmMHO38VZZY6J7KR1aCW+Xw7qAG2gYt1DZChXUqROSwkkTvHcUhfENPhsGjBp3hdxvju7oelhKfi3pFZlKh9Yp824Un0zfujHI9hXK0LnLkQesxcXv33r6hvBsmBIvi9HzKlSacmJQnCQsDlAN7zz0OZLzcxDjqNTiqJcoVDCMJCBuGM2bCE8EMuH4ndTTRoB6daBGonXX1pE+ACandRPr1cMysYDPkkpeihHZERar3CgxilUXi9U9tr6puHQtDSIeGm+T8HonHXGW6yqtpw7Du9uB/7BBUswmZfFWNXjIGF8c5Q+pBmouv8JkpH+Q/X7Nc+WkqZ5vFjNe0Q1+okOI91c98xo3GB7GQCQx8oZWJeJDQpXAHp0LcbfOohY7bLeDyuV+GTzFlD1bLQuLRjqzX5IV6rQ3g7j9OfkOdTi3txBaYtJuGwni+CXo8zoMiiJqfO6CuNAmwxSyDqhqL1JPCk+HxIFAAk0u2evlZqBm3GCq4Nc7DOMNKr0xL3MXvAi1WngKtGGp/Q6oJJ1BPPzZiBo9WYxRIBgsSYioWaerBGIaCGibmSzG0UFf5un0S9k6IptanFS2SbyPHkyKVzLgf6ogoWSFsJfFheD3h6oWzf65M9fvbzqqrkuNgRMyWBIWIRD2oVg3PKmLZdnVE9KvG8OwtYgFGywkAnZZrJvS5/cl7h/eAOqlic7J2RoQxMTHBMG59gDQdCNgsWRvCVNy4zhGawQaHAygVgpI+hywaInEiJYf/v6OjeZu6Ldt1MBDseFw7WxSqRNS2G5ONchBaSGuJ8gg6R+otknW8G0uLqWudr1WmXcVJ9HAIjFa1GTnqlwMxleg7HY39Az0Hj7/6cgd8pMTrnyAVOaX6V+rpfkyeDeyoOHVROVFg81XGNya8Kv35e4Ll5AF00l8vmJgOrFnoBIXTid48+9N4Bc5R1nu0Zenn77xnwb/T064kB8huH9lMIzDz7fe3MnJXL5O/kXdC7GBrUjd0gcT1mHtV5hs6tRFOPp49OujnL4bB5HfxsXHla32Pv2kRTR1QFQctePDK5ulsLX1wcHT2L8/8nphGj5ZMr3kO28szxy8cRkxTceK5evSC/cUPER96Je0pyD/f4CMRpZYB9M5DTQ31GbjAwlKjZVdlCkA602oMNJqHaTnGWLHAx4BnwQj9t2+moLJrDwAvKO4cZ1Ebz3XhBt51vvs2BXIJkMqjiTeeaOHqNSnP1pdLiI6EVZVHxFzcn5W8e3Lm+PKZ0Klz93PHGZnD6P01C7RzAfc4Bcj+jMXhAKZpmbHmX8a36J6Grg9Rkq74bw0H0suaONymFgqZOetVyByVah8jReNZyaaaAbtHLGtpDKvtiMUyDE1L5nJDiF+1ovABmtQU9uCWAIRc6Zt5jKDzwf4nuE4tUnyAWj9TI4+e5Y+jTO1NBQ/Qm6VV1ZO15obPwKwS/4g5qUlSL4b+z2gduPS3wOq7jb2wOJYvxFPxd683DQFIqkIFpsIpD7ScJyndd5i+Zmx2KSu8d8DWv17MOgX61NmmIGzLelCDLcVmIopQM8UD2fBMzp1a4NO92ROGP8p5AEKFLiSREp+MhNx2Xd/eeIiiK7x6y1gy5MUMxGOa5Y3j90dCYjzBue9JwvcaaGf1G0eJNJzuMHxhU9iBbd+aNvvLJSXOvR7C3EE7alPJlu56vdIUK2vqP+tVrjBs8oBFs19+V2N2+sIX1pixTmqyscmec2VORLe/zjW/qbbb3TtxD1OejOLan9Xd/tkj9e56I9hsqmJiqOhT3DHdCzFOtbS3PB2+c/EY0AdwJZyHjGdmQTz03rcNua+O7F9xCX5ITPIeL1lhn8sH5thwYe6Hq186AT7vxtIAk8I9ROyfN0rwfzSdEzEKJ0fL2GncAX1MxVxf7hkggewNZC8SHgpNSWh0GqRRmC6BklHAefrfe9B7CLB+BjkVXJBb61UQlKUaoiuPcI3oytqeCjlOH8GYSlsRIE8e5bsAnPevaDSQ013kAoU0XrfG1xLTP3Zdym3v5zP1mpKP2huBFFtM8E+G1nJcqgBdoSiLQ7UGWHO/E25mKwb1VjQfVBVEflHbzPZZfwwBstMXy9XMiQLlICu0kJtUHauulkaAsVAQeJCVX5mCEGY0oeTJ5om8wBJELZtLZpJXq2zI45VGhTvipWpKR0zme4b8PbfMCCflNTZ0xYYyrkv+z56zk94FmXSjhBbcd/L2l732QwWG50VHMeWPl9tI2ZOsLhE1dqQaEsxbxUbjgOKhdCSfVtsKEs7SKXWY8QZDTsn4pnpJQZEMhSAOygjwmwwOFLJsOSJraS6jGgqCq3YiZJkYNAeckjJ2Rm+vDBd3IEIkkcKK+Cj8gtMlYyzXbY7hg2vMIfrJ3G7VvJQjMNSy3Vwf7Wk3yg5GNOgeIvbLwnU29faUPkUsVgQOWZAN5mDAG+tTAXvHY/8tBKIEm4ArSSneiGj25WxrmF8MjKBOiOG9R6tevdiRlnHpnB4oj7AZBBT8rtf3YcLXwEt0WVlDVU3EhwbYU6Dw9ABLdHbEW+f8jZt0f0K/VIFDjWxqmILkd8aqShyF+9ANSP6cgOZepzeCEHDxGAbpyHFah3UzXDQhgxctaptwR0LNWtRrH9JVdXuqDkX1Us51TIdXXJTE5Gf2WfVGY+MG27nUcOHwM7+gRoDPE1BMShCK4CoBk9H3ib0teIPRjckrUsEZpj/lcNhTZujz6YlZoj5xoBquLLSr0SFiJiNzRqKzZoX69lY3MegMdLXG+yqF+tLFaFDe0ZkkhDOmIyjEhP72jBcBY28epEi242YOuIYjh1W0ltU8JOciSYJZ6YnrQ6OI4ogiQAcR80xdJn/2HsEvhC+DyeW8Fmqk34UnquYhpK/ZfOuAUuS7C2+Cn7IDY67OlVlg0gMg0S2BgZNVTn09iM2kGxAIGebit0kegYmJCx01Hn+8uHfOG1kpDz00zTxxbGlMCDy3gfibujoUV5K1skYNqucT/8c5hEX8oYC3k5FX3NSQ4pC4MjXDEt1abVe3my1Wm0YgykZEt6M6lfscDi52IvqXDqrajyftRa9ugHPlgJZc9tKnP+tw9pTkP/LIGPnlVmlUdmP9UW/rIgQFFib4K6RyydeXU5Lk5fVzftnbJFSIClWaHfbRJ7tNw+eaBtHvopPLNymLpvGOKuzeHqZWbfuwOKmfzQ+gJ8maFZ4w3/RhOLNZH0YlmefKBKVTneDV2tLXValdurm8Ph9jFvieUtUWWSGFDT3WBHNVsRB32/0z3T1cZx9g91a18TFPiB6mCgHsiirYl58wG9GWfyQAO689Vy6t81cBy0xkr19ZPhzP5bfEZgoJqvyG/vN3X4PO0kOxbiTsS2+/soiHD7rx00VNP+1WUObKBWd5IcT/ApL+Bac0deP9nFM1whuA+HYPm3iZEsKpdX5cd6NhxVZSaRe4mnjmO5+OT/rrXJheThGnEURdO56lOCd+ggmVnd7xPNjo8TsBBVMLDKc+c+s6ixtHlTGWLAwzhw09TXMFSxlqDPjn8BZpcbzlp1B/i7RWWog1nlnvpQTzOz9NR2pVmGEbqFNwAmyTYVRya6ND2lqnuwnUMExb5vCP8b1Csg6OC71tir6ZKbzhFEPFaKS3uDC4XgHwiA2JqtsydFD7LM286R9kityHeOYWzzzvsW6BrECd9UE1nkJyx/Um3/0p96zd/UYc7vYh8bB6sHCi04El8G0AYyidCh6JRcb/ytPY2x9WpGpRNn9oFjpPadAO0b+hoG9RLxRqgEbfqWBSj+jdvOAhm5qvEjzS6drO5/1ed7EKVXaJFqTxRG57ZuFYtgzbVs4yDm3I8i3/6TXgzqDMT2LpLdbeGQnYrX7Ntx9u2nFeD4lBM8xI5CfUV3jWFrBKNYaLwLjCajm1GFt5BDV1bnyoUK7j1QhQz8pk/t9fjEALfm+WNWI5MIZ5l9SUzKxvg6Sn7cpK60GSyRRBS0Z8CYztSE96+W4rtE9Ol2/JSPFeJKZVXJVOeU1JULsWKEh/Wd5k8GbqcKik1muu3jOc9KAxOGAj4iOvKFiujMuXGqtijxeKcV74z5ufTATwJ0w0TwOhrVP7tx8ClRWSrMfOHhXDixY8g3EU1AmLp/ELDIBFvrR0Y5EQF1cCOz5RDZSLQXHV+ntARU2HPXk6Cpu6ZV+jLAhr3PB/VxcSBzy49wIeCIQEIXMr1S9P0fix9gRj95WtxIqFJL96qEAUH+O5FcfoQBqHTm0re5wC6Gm0mtC/Q9MqFAlbouVVPNy+K8hE5U8v3pdbAWNAJ5S6XG5CatBBoc2kgh/+zmBKmCfodg6PNV+jzRSh+3fJDiUz79iOcxyDteGm8rk9GZS6dI5MudbzoA1kjAM0aXjHyIeS7fLaUm8X6WvWjpH8tmJleAa2GAOoQs1JBmIzdoRh9as4rahciGzNYJqPqA/WLQZNyC7ULMF4c2wiXh6q6Rzx8DdMnkrWZ3XTW+wmQkFSQ2JVvxR6ae/Co8ZU3DKG8JcSgLj8rmuoWL5Ocm7Xq+IwXSEgN/UpG895Sy2f91INL1cr1IBaU3gSI20g9vdRv95kJUeXv7QZDsqGnc74FPLSTSno54Un7hFgy5vJDpV3+ok1wldQ4cnJBi3edAbeThHQjU5/fu2aeC4O1NrJzMa0osrWz/PQ4mTMfbL0ZmaufVgWzQ3v1ZNcFTDtlydFP2Z9vVvlwqvaF/syb7P47OkwDNE+n7c9hW6PYPbSdhE/ALG5aGJ5dzgP5g+iy+onJcfFQ73vIgvG/Bj6dwQwhJFHaZkhDCQBQZwQT8jPqvwOCYdNKZUVRU7ZghkBUwkDov2dmej43mRIoMrA804juuk8xNEWNf24uiCDfmsKA08R5uiI23gttEl1LoQ29EKry+I29682onC6ZyfKdQEt+A795Asd4TfkucQMGyds033vIFY6ERKsxc/qEyHzju321EfV67d7dDd3RG/btuu00ny+3fPKbIwclT1Sef8TiLpDdtynevypOsIo/Sq8W1dO7yZf+jsgnu5O52ldaCoomYt0e+AioYkhixLTeoZ0w7S6SwS3fj8cRVDwqGrABI9/VBlJBXdUoVEO2/7M2nbeA+j96IhQkr+VOl2jU1oO/rb4TsYGXhQ/7JgkLVZznoYZW3aScyzPxv1Wr8zbnW++2GU7PK4B0X2dP3+ZJPPpyHgGIh/WLC6mJ79KUvu5MWz7L8092G666IflsjX7n/uT/4myDzitVjp1oezj6MdNxTHQkO44KUIarsTlEKRD2S0YxWHb/ko9lZevALjIUMAE3zo81e63BDGA/iWToTb1/zmifDelxFHvMh0EmXEgV8Lgg7B5M2dSo/6J29GX98QyN3ya3FQa7/tTyu2noygtKAeVQY3xyPcdyL6/i11R4tg+sW0iWrrTvey1zfocbI8f4mpJhOAUpR2vPRRv3Re6bFjPeNjpVqHZtCfNnUxmflh3DpII7cVC5W2R+t+xuHfWXHFPC5Utv1z+ZvSgUUJ9AeauqT63/xST/O95CZZ7xyIyHJNv/1Eu0ZTsL7Ch1pwAD2t093myRJvu6IUua3R/Hq9Dv/XQ5VXPD7tjIXCoZ5Bb/rabPcxgunSU6clcOuO0RqTiJ9zCePWYYQhmyN/3rq7l0PS31CtndOIYjrfDm4kM/SOt2lskVeV/B0/K1ggvxWppBiQLFLBaP90NbT3AFep86uHRSF/kGXTe+9Z9vDPgm1Y15h14O3gk2ZXwdWDsf6NQ7a6aRF1FpcmyAdqaAsXc0bUx6QALX7x7JVzaq+7a78gpd3sDDe0v6nUT+rcui56PGyTLy+D7SKXkcBkLMz8WJFgU1uLMaJDxM1uutaQVv9PLjo5I7ILh7CEBZ9G/mPbadhFXC7r1fwj6U0fsAO5wfo8pGbrSO/emtvIptUahV5ntnwkP6IabhdLpI5XMz+DQEot5iKXVz+TQgOtiRhfvG2vrBAU1dSoGPAiRRuCi7E3VOXz/4jEeeOmTYEDdPQtSD1C3PYRcag4viK9aznz+DSST84qdS/W73C+RUrq5X+bz/+USC3UH0RsC9kamSRX4r+HJeInMJ7tJRp5dhoskaiFBr8l8WtzIzL/DoG1GGUppgvt9v+SNMx54H/zCZzUcjl9Pxi2JFkn6UsVM82hhnPQy7Ww/PxN4uPmpnuLLsr33Oo1EhYQ8z30ViJsfbc5OQ6wCBBCRqvFhRAPPIbLLwz2Jje7ANYkm5TIkH1bO3vf+3juYV4u/yYSt30CwxzPr10bspBZIRmqXEaqBCXM8HbE1krMeJNfLRTSV1il6lcSkDNp+xr2Gqgbhr2B479G5H+K9LgNAdhPQ5YRVWoa/4/vigxCXE9dsmJtVn2s+DIiv1KiqvxGZzbcXqg4XyKDqDxK7lVB3OqP09wrDaU7/I6XTopX/2rUcYUjsupIsZy09YbwC2LIdsMyhN5rH36VMIyk7X2iCtICK3H/CLL14hhrFxIYny/Rk+jzCo5I1FnHJLUsYgguvuwjYI27zqAwHMRIoZAa0XO6U+1Xpz07gy/wNttv1CeTrGbUHjnnSMOvTEUkNhdAFe3gqSrkr2bObEwtCfgv+6KcfnfkK+cvlx6q3CiUgALhjLcPpQK3fTxda7/GZWON/xGU+vjz/xavTdYrfQVNG81B8BgHRVPzPXfGWM7DtHyrN93N79wNZcltBUIumKB5BPJLltY9yeVoXBNF2ATX/asXlun/JRhL0JPt+QHPVL7x23FmOvGniwdNVsGj2H+zbcH7e3E3Z8b8VsSzMad+OyXxDsd1XiT+MU1kClJlPeLLmFbxatWrd+O10IvPWXtTqGedFOD65Mxw/5nfC4lAOywO/jjGnwZIu8rk5Ts4j1LPZKv44OKCkNpGcMtjBL3uVy/ZNkKufor6KeqnqP+XUU/GJAK+ULBzsHCzxyhycblTMjwaFBeqVEVUl5Im4DvfhDaKnFIR2TW5Cm4KZynuTRSJHBWSepPH33Mbw+8QODPuzow9gwF/LpPj4gtHnD8vROe5AEMqy76e5NrQFxMbOPt2ZrL0w0F9dG9nLFq+Ch7BkuZgWFuEClSuHG46IhEQZgaj9CVl/2gEr6+GxXmkNCgineYGaN6+Puc5vgCDA9dUp6Pd1wiua9YPY7LejS37ic9S6Ze22K/zVrEVhaS6PGhPcZC30zZYIB19PH8TO1CRneHbcqY2Xz9HoDlU6SyPE+AQzlHU0B5Qd+aHmZkjDfdhQBzDeKSRyP8zMf6WcTl4YT4OtRJawsx+hU4vh70gsglMmTS6c4TkrT+gqUVcFiZpa0bQ7F3i65BEJzGmUvsl8H1bT5ih4ZfboGKep/i0meTP83SaUNsNRjWaUaWiS4ksFJcsy9ukYSf94uh4wvp57go56cL4CfOYZItf+SLRtv0rcVPSNdVbdqOSllTmZtcFMeKTLvMz59aTJkBRfc2P+WQ07BWu8lIxrVo0B1SBkkAmAJ1wxk2IXDFtT1DT5tiCDUxJZ/jFT+b8lAcVX9oqlmag/b/QoTdDeVb+8Xz+OiL968GBWOzfQCB1CYY7hvYixTGkIHWwU/HRE5QlJ43U6bv8qnF3g2y85XPk/Nei9uE1nDK5XyMo0sXS0Lql9ZAXSfTc+mgKtc34rySVHkr07a903dCw2vOG9jwve6kmj8hnwXGK4hru1YA/l5ubbuP4MsYZYPAbUveCOAlDzEinbPtrsILmjGfpkvUgSiyyxUpzxGHJ4GQnDZ1lJRQYIDrAHL+C6mCffZKYy+T8rnx3nsXvQLTg0zzTUbquS00L+Qvy2W2fBOn34IplL8WKMMMQPfLtSoApqfcI5HmODHRu7Y/5Xk3WMhCtSfKeD2sk0u9iaQmRuwyWDAy2AViMboagM09Ua9nqcOVjSXLLCGppInDxCVbYPwAtfoKckAXolU9QgF+9/9WnqJ+ifor6/wR1VeNhnT2QpiMcebyetXrTX3eQtyLutdl/M97OoJwO+uBfx40Emqot7vYtS0LDb+rqMTuI8Xi7fI8VG/Hcn2+d1ZfGa3X/pibil0UuB81jio3ZwX5UAqT2vTRZbyKX77MPL8RAI0Uf25c/QlV/aFowNzfMwAHzCbYl5+mkp5P+FyZ5iyewVus0DP4pgr/bqiYqMkshPROeSSRObxzR+HZqCIAEE2/y7jkFustgDFM4whU4IYUqGAXlQFHvIyMv/MhXUWaPkMdamtnl8vlYsrlkhN//ve3+1RQsYx8vZdjoxyLgSSFFsDcAFX6Y7Ns6o9VMyouE4OXNzE2PnKJ56wiqo/vFepijgWSoSTa5TuRel4a9R6x1xkUz6LC5kue7KCe3ThRdLdRZoHaksNJB5yaDkq9qy+TkOvPXg4jtcq5iIB4zUcxX73GXyBQUoSs2/THG8zwVcj8ql5S2NetyjUqffJ2bHSRre59IKbsEDTbouuhtvIlMU4kyEJetCWECSxUYj9NKiYwy6PQW1Gp2oB43jIYCeDSrGvmhocucYZkMeEdiBHdqUnhDU8XQRtyIbONx3154ipiIAh5FlLg3vF2B74e3VyMuaibTjqXBFkpeqTZH2AITt4ivkOiy76pVw0r1QiUj8ohBl42qi4BfxPdRQHOSt8LJyRddXhWaI+6BJGNEEYK9IRFvVaeir03q+rkJyscWqY8rqLw8sTQUn5a1qGbZYtwWsYwvWFJ2CfGWPI0JoEFOk5mKXk0X6wjS72o+z+ffIfq1gkaJhBOCI/MzGrhcueBRh7K619u1NPvVw9xiBlF7Si20+/tXwG2aFw8ScWuC9EZUVjiL5ofWDTu/lvPM1KyWms8L11ccUeXXohRkGTSpI+l3HhwHxBIV2raiZUZ8iywIUWWWy81NN2BzkXfm6ro++z4odLg4e2vfh7HiK0bGBYWyAh6qUC3SbUGLJy38PxDp1d66VKejO4bdgwM1kuMSqTqXLFQ1IvW8ystLWDrUabkCoSDEf92Ae8z+J+IKtvGlPdyjka9XcrnZd6U9zHmLI2fJMZNocX8G11U15cfQUcGwSEAKFuu0ejW6HHL5VZGc5o2grsISAxL7XcRNDVc7KdRgBUJUKVFXNsOyuQzixGNuUFrnCaiqfMyklyY2dzw2D1nw2eb/6aRSdSPRyZRwhwp4ctG/agSkpTlPcUEsTJn9BOc+NY8oVA+QeI/h7B4fgHxvfhjVusFa3AB/1HLfCSqw2BDfG0/XRkfNv7gL9vINgcsijcCKEsT9fI9v95o9px7/uIRLR8i+XW8NJWMt49hy0tQvUNpvMeVcGqiBb2KVy6cM0SISRSDnPMaSLaFAeO+nP6UrUKDMqhodTMcuKWggPbbO6uC4Ns/ImkJSWb9vX6Md8/cjnyOViovN/4LOKyHI/4967XXZ/ljP5trozAYLNksxUJNePMZ/tFlu7Ii3z97TN9CCS3+aI55O+n85KXtkuNN9lWZPYVCbT7LWPz2Z8BTkKchTkKcgT0GegjwFeQryFOQpyFOQpyBPQZ6CPAX5t4H49i8zTvktL9kZG/rol+WS0ZNMNvV+EzzheNS/XPbAi6BB0nTf8U74qsBDBYWUN4d3fSenqxb/my+p8E4olfhT7+0Lm75La8W2/7JzT5rliUCRyDHUhpnah+m0V2inKtr8ybdmp/s2UytWN6Q3YBvwDQQraZoajSG49ebe8A8aaE6NyaWp72hVL7XBbJwQx7phSAtsKAIawUDtlHjQt9f7WMpkhh4ykNJZ/j5gYNS3l/iGsGcib2tbH7CBIj+nNlzZ06nqMY3moD3dXeAAZGbQ+OQvgHBFt50covTdy+XbEiS69yfRbutRDln/LtNzGe66PFiOvt+4Ew71JGvyE2yA7+4D3U7PaArNvkrZL4rgDZGH3hHhdXt8my41BUOdzg4RJ9oFI/0Z3tQ99Bxm6schBZjX7/FXH56Ct6Rizxt93GWU8bcblzspoxkU3xEtjGlTbuqQ7XlLqeMEtrrYy9i69GGUaQwkBcHo1LFm6lgJqpWtLRlradbkb0q6ktGw9l2qAU812JVGYyccuom/JVM6AeoEoAmIR75ZqT0wdYPluhGYPKaOEBmEvKHOcFp4ZIihyzxJ1n5kxQ8vJ9MFKj2xXwco8tksk+2E2hb2I3idGxuU4JXfXunB+btRoAyp15IqT9jV+EFK5esiSYrlUlxRSFzbwsJFrQpgPawsMkav9EsezNkG622d9zbnVq3kJOpaTghDwuQ4UAsMg3RYNDi5x0/2Xb22jV+fV+JsqGgsUIfTQsRhZGSQnCOcvnsl/53gXDsyf0zSAyzWaLoz0YAZgIRl8pc5z4r62zoeEsTa0OZmE6MGAXTbBDEKErDRttSAuJQo6s+2jotby86STnd9lV7APqw9bDRlzvnR2RX8DThZfD5b3IOI2rY4iPuVGXg19M7kYA2JZrJNnsKENlPp/HpM85BRfCsWO3liCGibX06mj+EUKN+CIJPW3W4vlc9LY3lOdykuD5s4KWPa8agC9ClEXJqy3/I1D3q58Ch9py5tn1o0Zsv1q1ddjiAQJD8FcOFi3AauqeznWjcdNSHpNBq7AFtMq0niWEO5u6mQ9ehj1/RVdXAc2iKS8tIoc7d55fwW5qcsirsoe4S8ElfQyq7NKT+1SXwmgzCc0WYXlMaXy8fMFwdIpYOShjQbz//BR4sWqtcuItACByVzZs2KwSe7Gab1rZwfvYSvdXl9Jwta0vmnRAC3oCm1cOggPFk4uhQWCxJCN3iWhtrCMFQ0QwqKLtdIJYxmiZNQIM93mJu0CLdLlrE0ZOd1R3Sc7VdONBONoO885aBXb6wsgdMiXcj4DS0tJXVVyFbGXK//ejXEUxylcWPPjo0v9iptK82ykLaOGpw7nhMYxx2a7JKspaAZ40sT8UkyM6EkNxsV6JlXvSX+vTyMpVB+K5pKsJQixDK/ryBK70sJ4hEE2aBEPC+39epksz8VX4LQqva8ay5YrB43rNBnNkhVSwrcYxz32KDvLEOy1ogZ9ffc85eq9rQyEtomrvJGeSfGLN+hJ71S6UgVzTk3hpvtuzyQQNYFrnCXzgFO2T+WtTqCNrn9hhV/t57vnOuVWN/2qDknanfRdhUHYM4KBxNCUlYLr0GX7wVcNHSG6+50hnO+DWIqPIhvEV9UqvpFRbgjMj1USHhfZiotJNXZEZZqHErQT7wRuBmebnUFxF7IIumPJmtH05WEdM6Ic3ghhkTJDNc64EKv4bU61K/DFyreSFNqC0jr4aUbhvAq307o8XmdXcacNHigN6YG6bXbT7uziIGkxp4N1M92Z7BEJrlSb6oWQbUi6JiI2M+t0Zu+1SFaWXwpTt/l7BKwUynvei0rjhQOBQFSMVEGVNlA0rDrI7ZCGUFQYCU9OoPFWU8SKq4twh64necWrE5cuNvkNdiAxE/7lm0cetMSaiT67jLsm/e9/fo5o5FwaHZsom67MJePoZ55QOgRRc4R4Pvou3se6D7XQkBuoDXzztQuwGHdlUWpkGObLQbq3smG01LU7oQc55E7AfNM39pLvCIvSAKvV4uICmY/Da49Ng4WTUR5BFFN+AVYhmDSXUkLbHaX1petvqVJ0zIgGiMJZmtV+UWfT4hpYyTUErrPKyf3gJyj0wI8Yfb4ybG1Tn9DCw5vbfemH3mvNxCyjtJYvANRYm7PhVjs0jI5ZDoIe0OSElD5eWQ/49ySrOpI0ceRtlVQt4qsUrUK3zw3hq5fixbl3ViVCHQKIycOK+JpEcGJpj0DwVitgDO0yIJvsh+/683tNradGsS5IvuxO3q4wiPZfmTfkvIcq+dIGry0Q+DaxcmjWHee9AptDK2C03o8pccUS1a75k0+sL3DC83YTSmqqhx+XyQhPRFPnjzHEgjJdNoOwulATn5dcj+iNdezumjzoHLrhqFmZDQaSC2TB2AleQ6jcvHEzhEZq2Js51lvvaHuHnPkHfFsaWHDDXD96lJPxCZruzdslwnE1sGHsllvwXzbXFm39kHYWefKNLDXudnVP74r3lszv3LYTtovXTNfpaJLWo5LBOa3B8xF5xHPapQpd9JsoyfIbFIu5LT8vbG2TJ6jas+nd++gfjly1xumvxO+WepXH+/27bZJV6Add63w/ZvCpYWDlL3cViE8edATGCW16uDLQtK4B6YJ8SutGG/Dhj0IG2fqlg3qjz6Ux5gpsqgwVYc5gSzrRKw75bcXWn4RMm3UWfz2nIMGj+Ne6efwCGPu2I6EBxI5bOFLgHoFeKqR6EbhHJ+egJKvEV3koU9GnJ6cbmMho8lOfhuGAMuto80soV2PdevbsI7z2NLDWPtJbJc9ngaYMrTiWy8IvOL7IeF9QqRb8nqaMvlfZKdOckuQntnnKEeBVRz7afRSb5UUC114Dr3GTTGEX3F+LUcY5uL2B0b8AGvSTpqaWgLHxWFBYNE5M25c5YmEMtdjD3tj/uoFLMnUol4+S6zcxsdoOZGec8QdbtvycrOVciUR797lnZZQJq8wkYH4dJrJ5BKMI5C0NQSLSuRSKbm9OUTWWPte1ndCuKSx5OoKLVfMmD2sHLM/iGrfz3CEArFn9wnSXRmHRCt1fPeQXhkenTpNr6anIzgO5wwmOrCZov6N0aLI+x20ZsFy65Ian7LNJBmnZ2URLE5CeyuaW/+cxnggZ4a18arSd7mdCg85NndDvkrdXPLOrYXeaAGJ3kF7GKve0O5sGvMkLJiOuqkwj0kzM1AASw2cTW7JGyaG58fWXOwDWwQDReZAvXZHbpixYtfgQCz1LqrCHKE3bSSdPpMnCuAMr+S6Fl2qXY9l+GR4nAU6i8aMA7G0ysQyGZliOb+fX++gK0odfzjhCIgD8d6o4i3OD/v2zNiTrwCvgkvd17T2zekeg9ZZ2+Y7roecb5g+Uu/56g+5x2Z7XZh3YMyBMHjm3z3VjtTicDIpp9RzgThtBrmH9pWQ1WP22nDGA1O4htojT+OemZYpD/Kd3rfQZAsjvzfOrYRKc3IPi1L6mfhOqV5naiI53gRdkc4KqeT54taxcYQ3DfWCN6kJltC7PDJ/AVLJUGwJ4/YqXycQsLuiQhbS0uHMCo5JVylMdL8zrHjfah0JiFsIMfz02uG6ZFkPYYI25e+5/bFGk+VheMwYoT3ZMwI/mrgA4CywFZ8bc+jDvYro2RIj/vmIJ/0tLe7iFPe9JIjaFoJ/YCINQezY023j6wof5Bcg3HL+xoYhtv26r2Ye8d362idSBmVaz1en2WK7MNBhzCLR37jmjrn1hPIxsMY1JHIUcbCXljCqN7G5FzeG1xIOM6+6+0VQtDY/PjxxyV3ztkGbNHO9lpHo1nLMhCb1evGA2WJP+E29csYYg2rN3fxA+dbnaPee02tzKk/b43z594bvrLFlfPfmMnlvakqC9dQzyNYt73RwHb67TplcnTPtYghhA0Wk/sDqipGGLQRpr8gwfQ0WapadqoL/xwM+KQ8+ctRR+afGJh+WRb5rsCBbbVOr0Jv80clHPX32FsxZtFfCZfLylgWT/xTgkwu1yQpvqdDuFshXpD4o1ca8PcZnD0qrE/bLVufmYtWWd5j9XHPTOPPMr+g2OBnr0UleS2p4znclqlR0eaMrAdjfqqB5xb9/ukRieTJhcQtFkztFG9yS/W6fjAn0T0mlpRQ37n2MB8R4Tpnp0rVzS/mbrK78+VD00lZT78LRpZ7KcuAZ3w2kG5yC0aD1LIevUEX1ikQa0kiG+aMTjt216dEUN8gShRR2JG4DCB6jiGKN8OhF7yRHyVU0p9eE3m0KIUzaPG5thAg7cUdIu/8Ko56xlnK3ZhpzrOUvPwx6e4DXPG9mW0mK/NoxYXKVVjcGogfry+UrMn8hdL/o2Ue758+mjjKpLUFRYbycidSEv91LtxBy1BLPh3qEyWIqLg7xmhfzthD7umVPd/+GwuH0Do3kQMEEqiDrDvxsN/m2cPI8J9Ozud5UqnX0bSFOGbVu47hquIOXYt04fcVzeMRwzJ3rJNWZse9wBHSzo7hK7iWgk5P+2lB5atbQkduRniw8dWu0KDdZTrOneEatjPuGuFBfW3vBxTsRPLZ0oist4b7CE756QRz8a9+9sOm+izI4vq010b3ZPHbXdN/4/e/2sLZK35GQdziPbpM228c5zPTpTjrji111pilvQ5kx40Jp3ZhH0fYAesWRHGSmf/2oV86ezZqXpjEHZV8NEiAKTvlubE7HOG/7S+OfmeZ1367qG5Ge1rY2j3/D0dls+iHiet/48g9Wv8/++ydf/A9QSwMEFAACAAgANWOWSdZFKylNAAAAawAAABsAAAB1bml2ZXJzYWwvdW5pdmVyc2FsLnBuZy54bWyzsa/IzVEoSy0qzszPs1Uy1DNQsrfj5bIpKEoty0wtV6gAigEFIUBJodJWycQIwS3PTCnJAKowMDZDCGakZqZnlNgqmZubwwX1gWYCAFBLAQIAABQAAgAIAESUV0cjtE77+wIAALAIAAAUAAAAAAAAAAEAAAAAAAAAAAB1bml2ZXJzYWwvcGxheWVyLnhtbFBLAQIAABQAAgAIADVjlknoZE7o6C8AAOlbAAAXAAAAAAAAAAAAAAAAAC0DAAB1bml2ZXJzYWwvdW5pdmVyc2FsLnBuZ1BLAQIAABQAAgAIADVjlknWRSspTQAAAGsAAAAbAAAAAAAAAAEAAAAAAEozAAB1bml2ZXJzYWwvdW5pdmVyc2FsLnBuZy54bWxQSwUGAAAAAAMAAwDQAAAA0DMAAAAA"/>
  <p:tag name="ISPRING_OUTPUT_FOLDER" val="C:\Users\Administrator\Desktop"/>
  <p:tag name="ISPRING_PRESENTATION_TITLE" val="（飞印象）简约商务通用模板"/>
  <p:tag name="ISPRING_ULTRA_SCORM_SLIDE_COUNT" val="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2697</TotalTime>
  <Words>2301</Words>
  <Application>Microsoft Office PowerPoint</Application>
  <PresentationFormat>宽屏</PresentationFormat>
  <Paragraphs>328</Paragraphs>
  <Slides>52</Slides>
  <Notes>36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70" baseType="lpstr">
      <vt:lpstr>Calibri</vt:lpstr>
      <vt:lpstr>Calibri Light</vt:lpstr>
      <vt:lpstr>Noto Sans CJK SC Medium</vt:lpstr>
      <vt:lpstr>Source Han Sans CN Normal</vt:lpstr>
      <vt:lpstr>方正姚体</vt:lpstr>
      <vt:lpstr>黑体</vt:lpstr>
      <vt:lpstr>思源黑体 CN Bold</vt:lpstr>
      <vt:lpstr>思源黑体 CN Light</vt:lpstr>
      <vt:lpstr>思源黑体 CN Medium</vt:lpstr>
      <vt:lpstr>思源黑体 CN Normal</vt:lpstr>
      <vt:lpstr>宋体</vt:lpstr>
      <vt:lpstr>微软雅黑</vt:lpstr>
      <vt:lpstr>Arial</vt:lpstr>
      <vt:lpstr>Impact</vt:lpstr>
      <vt:lpstr>Times New Roman</vt:lpstr>
      <vt:lpstr>Wingdings</vt:lpstr>
      <vt:lpstr>Office 主题</vt:lpstr>
      <vt:lpstr>Visio.Drawing.15</vt:lpstr>
      <vt:lpstr>PowerPoint 演示文稿</vt:lpstr>
      <vt:lpstr>PowerPoint 演示文稿</vt:lpstr>
      <vt:lpstr>讲师介绍</vt:lpstr>
      <vt:lpstr>视频+资料 加小飞老师</vt:lpstr>
      <vt:lpstr>课程咨询请加请加啊媛老师</vt:lpstr>
      <vt:lpstr>PowerPoint 演示文稿</vt:lpstr>
      <vt:lpstr>PowerPoint 演示文稿</vt:lpstr>
      <vt:lpstr>PowerPoint 演示文稿</vt:lpstr>
      <vt:lpstr>什么是Framework</vt:lpstr>
      <vt:lpstr>什么是Framework</vt:lpstr>
      <vt:lpstr>PowerPoint 演示文稿</vt:lpstr>
      <vt:lpstr>PowerPoint 演示文稿</vt:lpstr>
      <vt:lpstr>为什么会有Zygote</vt:lpstr>
      <vt:lpstr>为什么会有Zygote</vt:lpstr>
      <vt:lpstr>试想下没有Zygote的世界</vt:lpstr>
      <vt:lpstr>为什么会有Zygote</vt:lpstr>
      <vt:lpstr>为什么会有Zygote</vt:lpstr>
      <vt:lpstr>PowerPoint 演示文稿</vt:lpstr>
      <vt:lpstr>App启动过程</vt:lpstr>
      <vt:lpstr>PowerPoint 演示文稿</vt:lpstr>
      <vt:lpstr>应用启动</vt:lpstr>
      <vt:lpstr>Luancher启动过程</vt:lpstr>
      <vt:lpstr>应用启动整体概念</vt:lpstr>
      <vt:lpstr>PowerPoint 演示文稿</vt:lpstr>
      <vt:lpstr>  </vt:lpstr>
      <vt:lpstr>App启动过程</vt:lpstr>
      <vt:lpstr>Actvity启动过程</vt:lpstr>
      <vt:lpstr>类的概念讲解</vt:lpstr>
      <vt:lpstr>PowerPoint 演示文稿</vt:lpstr>
      <vt:lpstr>思考:如果是你的话你如何设计Android系统</vt:lpstr>
      <vt:lpstr>Apk文件管理</vt:lpstr>
      <vt:lpstr>PMS应用而生</vt:lpstr>
      <vt:lpstr>Actvity启动过程</vt:lpstr>
      <vt:lpstr>Lunchaer请求AMS请求Actvitiy</vt:lpstr>
      <vt:lpstr>ActivityThread启动Activity（App进程）</vt:lpstr>
      <vt:lpstr>PowerPoint 演示文稿</vt:lpstr>
      <vt:lpstr>PowerPoint 演示文稿</vt:lpstr>
      <vt:lpstr>我们能为您带来什么样的服务</vt:lpstr>
      <vt:lpstr>一线大厂面试诀窍</vt:lpstr>
      <vt:lpstr>PowerPoint 演示文稿</vt:lpstr>
      <vt:lpstr> 怎么成为Android高级工程师？</vt:lpstr>
      <vt:lpstr>PowerPoint 演示文稿</vt:lpstr>
      <vt:lpstr>师资力量</vt:lpstr>
      <vt:lpstr> 学员疑问</vt:lpstr>
      <vt:lpstr>PowerPoint 演示文稿</vt:lpstr>
      <vt:lpstr>训练营专属活动</vt:lpstr>
      <vt:lpstr>我们能为您带来什么样的服务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（飞印象）简约商务通用模板</dc:title>
  <dc:creator>飞印象</dc:creator>
  <cp:lastModifiedBy>Windows 用户</cp:lastModifiedBy>
  <cp:revision>1057</cp:revision>
  <dcterms:created xsi:type="dcterms:W3CDTF">2016-12-28T11:29:00Z</dcterms:created>
  <dcterms:modified xsi:type="dcterms:W3CDTF">2021-01-20T12:01:25Z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2052-11.1.0.9564</vt:lpwstr>
  </property>
</Properties>
</file>